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9" r:id="rId3"/>
    <p:sldId id="257" r:id="rId4"/>
    <p:sldId id="258" r:id="rId5"/>
    <p:sldId id="261" r:id="rId6"/>
    <p:sldId id="262" r:id="rId7"/>
    <p:sldId id="330" r:id="rId8"/>
    <p:sldId id="331" r:id="rId9"/>
    <p:sldId id="342" r:id="rId10"/>
    <p:sldId id="347" r:id="rId11"/>
    <p:sldId id="333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78" r:id="rId24"/>
    <p:sldId id="325" r:id="rId25"/>
    <p:sldId id="348" r:id="rId26"/>
    <p:sldId id="283" r:id="rId27"/>
    <p:sldId id="287" r:id="rId28"/>
    <p:sldId id="288" r:id="rId29"/>
    <p:sldId id="346" r:id="rId30"/>
    <p:sldId id="334" r:id="rId31"/>
    <p:sldId id="291" r:id="rId32"/>
    <p:sldId id="292" r:id="rId33"/>
    <p:sldId id="335" r:id="rId34"/>
    <p:sldId id="336" r:id="rId35"/>
    <p:sldId id="343" r:id="rId36"/>
    <p:sldId id="349" r:id="rId37"/>
    <p:sldId id="337" r:id="rId38"/>
    <p:sldId id="316" r:id="rId39"/>
    <p:sldId id="320" r:id="rId40"/>
    <p:sldId id="321" r:id="rId41"/>
    <p:sldId id="328" r:id="rId42"/>
    <p:sldId id="344" r:id="rId43"/>
    <p:sldId id="323" r:id="rId44"/>
    <p:sldId id="338" r:id="rId45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2540" autoAdjust="0"/>
  </p:normalViewPr>
  <p:slideViewPr>
    <p:cSldViewPr>
      <p:cViewPr varScale="1">
        <p:scale>
          <a:sx n="69" d="100"/>
          <a:sy n="69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A2096-02F7-4790-9BB2-9B1B51BE4A05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20C9-9175-450E-91AD-489CFA52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2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4BD3-DFCE-497A-9F99-327DAC8179E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0A6C-1568-46EE-AC1B-81F550DD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0A6C-1568-46EE-AC1B-81F550DD46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0A6C-1568-46EE-AC1B-81F550DD46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20A294-9A4E-4A04-8B02-042B145ED17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2A9AA8-A96A-4715-AF51-7607E59580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0bRmVFrQk4d_tM&amp;tbnid=FkmZWL6jD30_zM:&amp;ved=0CAUQjRw&amp;url=http://www.tudiabetes.org/profiles/blogs/breaking-news-mice-and-maybe&amp;ei=IH87UqeXMLit4APppoGoBw&amp;psig=AFQjCNFsEBkR-acTVswOj3lJUMFLnffMow&amp;ust=1379717266964258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clM30EDhYp1m_M&amp;tbnid=Y9XwUBjjmU0TKM:&amp;ved=0CAUQjRw&amp;url=http://www.profitableinsights.com/pestcontroltips/Spiders.html&amp;ei=4X47UsWqGfOq4APDw4D4DQ&amp;psig=AFQjCNE7EAn60nUUZeZv-NHKrxv080-1GA&amp;ust=137971721113798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u3EiqyXp9OxJ3M&amp;tbnid=zEO5GS4dz-SVoM:&amp;ved=0CAUQjRw&amp;url=http://www.psychotherapybrownbag.com/psychotherapy_brown_bag_a/specific-phobias/&amp;ei=h387UsDQBrKt4AP8soH4Cw&amp;psig=AFQjCNGcH_rSTi0sonib2R7TJCbhO4vWGg&amp;ust=13797173767899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frm=1&amp;source=images&amp;cd=&amp;cad=rja&amp;docid=3KEWwwRhgqZNpM&amp;tbnid=mxsuSsm9UKItTM:&amp;ved=0CAUQjRw&amp;url=http://suziechick.blogspot.com/2013/01/when-habits-turn-unhealthy-ocd.html&amp;ei=poE7UrKaE5fK4AOKiYGAAg&amp;psig=AFQjCNFeppr55bNYb4bDYVSCd61Sx3kK0w&amp;ust=137971788092297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bcnews.go.com/WNT/video/extreme-affliction-ocd-1604643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lgkzSu3k_1y2-M&amp;tbnid=NY-Nm_jKfwc-2M:&amp;ved=0CAUQjRw&amp;url=http://erikaearl.wordpress.com/2010/06/03/bipolar-disorder/&amp;ei=vos7Utm8NLS24AOjoYHgAQ&amp;psig=AFQjCNFpwQMgfGJsKapN0_UQPTsRsQ-v8Q&amp;ust=137972048175804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HXzDqXy3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BRAC4acr7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8lw1Rl-W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icidepreventionlifeline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Mental Disorders &amp; Suicide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t="39840" r="52758" b="8284"/>
          <a:stretch/>
        </p:blipFill>
        <p:spPr bwMode="auto">
          <a:xfrm>
            <a:off x="2133600" y="1447800"/>
            <a:ext cx="4876800" cy="52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physical illnesses are different and similar to mental illnesses? </a:t>
            </a:r>
            <a:endParaRPr lang="en-US" dirty="0"/>
          </a:p>
        </p:txBody>
      </p:sp>
      <p:pic>
        <p:nvPicPr>
          <p:cNvPr id="1026" name="Picture 2" descr="Image result for physical il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419600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ntal il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048000"/>
            <a:ext cx="3962400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Illness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Disorder that affects a person’s thoughts, emotions, and behaviors </a:t>
            </a:r>
          </a:p>
          <a:p>
            <a:r>
              <a:rPr lang="en-US" dirty="0" smtClean="0"/>
              <a:t>1 out of 6 people have a mental illness </a:t>
            </a:r>
          </a:p>
          <a:p>
            <a:r>
              <a:rPr lang="en-US" dirty="0" smtClean="0"/>
              <a:t>Causes : </a:t>
            </a:r>
          </a:p>
          <a:p>
            <a:pPr lvl="1"/>
            <a:r>
              <a:rPr lang="en-US" dirty="0" smtClean="0"/>
              <a:t>Not completely understood </a:t>
            </a:r>
          </a:p>
          <a:p>
            <a:pPr lvl="1"/>
            <a:r>
              <a:rPr lang="en-US" dirty="0" smtClean="0"/>
              <a:t>Inherited </a:t>
            </a:r>
          </a:p>
          <a:p>
            <a:pPr lvl="1"/>
            <a:r>
              <a:rPr lang="en-US" dirty="0" smtClean="0"/>
              <a:t>Stressful Events </a:t>
            </a:r>
          </a:p>
          <a:p>
            <a:pPr lvl="1"/>
            <a:r>
              <a:rPr lang="en-US" dirty="0" smtClean="0"/>
              <a:t>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An illness that causes unusually strong nervousness, worry, or panic </a:t>
            </a:r>
          </a:p>
          <a:p>
            <a:r>
              <a:rPr lang="en-US" dirty="0" smtClean="0"/>
              <a:t>Affect 40 million Americans over 18 </a:t>
            </a:r>
          </a:p>
          <a:p>
            <a:r>
              <a:rPr lang="en-US" dirty="0" smtClean="0"/>
              <a:t>Women are 60% more likely to develop the disorder than men </a:t>
            </a:r>
          </a:p>
          <a:p>
            <a:r>
              <a:rPr lang="en-US" dirty="0" smtClean="0"/>
              <a:t>8 % of adolescents have the disorder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Types of disorders </a:t>
            </a:r>
          </a:p>
          <a:p>
            <a:pPr lvl="1"/>
            <a:r>
              <a:rPr lang="en-US" dirty="0" smtClean="0"/>
              <a:t>Phobia Disorder </a:t>
            </a:r>
          </a:p>
          <a:p>
            <a:pPr lvl="1"/>
            <a:r>
              <a:rPr lang="en-US" dirty="0" smtClean="0"/>
              <a:t>Panic Disorder </a:t>
            </a:r>
          </a:p>
          <a:p>
            <a:pPr lvl="1"/>
            <a:r>
              <a:rPr lang="en-US" dirty="0" smtClean="0"/>
              <a:t>Obsessive-Compulsive Disorder </a:t>
            </a:r>
          </a:p>
        </p:txBody>
      </p:sp>
      <p:pic>
        <p:nvPicPr>
          <p:cNvPr id="2050" name="Picture 2" descr="Image result for anxiety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552950" cy="16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Specific Phobias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" y="3810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Phobia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– a group of symptoms brought on by certain objects or situations </a:t>
            </a:r>
          </a:p>
          <a:p>
            <a:r>
              <a:rPr lang="en-US" dirty="0" smtClean="0"/>
              <a:t>How might fears affect normal living? </a:t>
            </a:r>
          </a:p>
          <a:p>
            <a:r>
              <a:rPr lang="en-US" dirty="0" smtClean="0"/>
              <a:t>5-12% of Americans have phobias </a:t>
            </a:r>
          </a:p>
          <a:p>
            <a:r>
              <a:rPr lang="en-US" dirty="0" smtClean="0"/>
              <a:t>Different types of phobias </a:t>
            </a:r>
          </a:p>
          <a:p>
            <a:pPr lvl="1"/>
            <a:endParaRPr lang="en-US" dirty="0"/>
          </a:p>
        </p:txBody>
      </p:sp>
      <p:pic>
        <p:nvPicPr>
          <p:cNvPr id="3074" name="Picture 2" descr="Image result for phob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76" y="228600"/>
            <a:ext cx="3429000" cy="20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51" y="152400"/>
            <a:ext cx="7315200" cy="1154097"/>
          </a:xfrm>
        </p:spPr>
        <p:txBody>
          <a:bodyPr/>
          <a:lstStyle/>
          <a:p>
            <a:r>
              <a:rPr lang="en-US" dirty="0" smtClean="0"/>
              <a:t>Animal Phobias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01" y="1371600"/>
            <a:ext cx="8229600" cy="4525963"/>
          </a:xfrm>
        </p:spPr>
        <p:txBody>
          <a:bodyPr/>
          <a:lstStyle/>
          <a:p>
            <a:r>
              <a:rPr lang="en-US" dirty="0" smtClean="0"/>
              <a:t>Most common specific phobias </a:t>
            </a:r>
          </a:p>
          <a:p>
            <a:r>
              <a:rPr lang="en-US" dirty="0" smtClean="0"/>
              <a:t>Examples </a:t>
            </a:r>
          </a:p>
          <a:p>
            <a:pPr lvl="1"/>
            <a:r>
              <a:rPr lang="en-US" dirty="0" smtClean="0"/>
              <a:t>Dogs </a:t>
            </a:r>
          </a:p>
          <a:p>
            <a:pPr lvl="1"/>
            <a:r>
              <a:rPr lang="en-US" dirty="0" smtClean="0"/>
              <a:t>Snakes </a:t>
            </a:r>
          </a:p>
          <a:p>
            <a:pPr lvl="1"/>
            <a:r>
              <a:rPr lang="en-US" dirty="0" smtClean="0"/>
              <a:t>Insects </a:t>
            </a:r>
          </a:p>
          <a:p>
            <a:pPr lvl="1"/>
            <a:r>
              <a:rPr lang="en-US" dirty="0" smtClean="0"/>
              <a:t>Mice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46104" r="48524" b="19481"/>
          <a:stretch/>
        </p:blipFill>
        <p:spPr bwMode="auto">
          <a:xfrm>
            <a:off x="3124201" y="2362201"/>
            <a:ext cx="233560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profitableinsights.com/pestcontroltips/Pest%20Control%20Article%201_files/image05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59403" cy="19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pi.ning.com/files/V5*50kTbe4K0mz7Eqm97BLh1MmBgjgBMvp5YuX73Y2eL8VGpGXeTc876WgUr5cBhnqhrI0YI2TORL35BVNw9gA__/mous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20" y="2825875"/>
            <a:ext cx="2331287" cy="19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Situational Phobias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Examples? </a:t>
            </a:r>
            <a:endParaRPr lang="en-US" dirty="0"/>
          </a:p>
          <a:p>
            <a:pPr lvl="1"/>
            <a:r>
              <a:rPr lang="en-US" dirty="0" smtClean="0"/>
              <a:t>Flying </a:t>
            </a:r>
          </a:p>
          <a:p>
            <a:pPr lvl="1"/>
            <a:r>
              <a:rPr lang="en-US" dirty="0" smtClean="0"/>
              <a:t>Riding in a car or bus </a:t>
            </a:r>
          </a:p>
          <a:p>
            <a:pPr lvl="1"/>
            <a:r>
              <a:rPr lang="en-US" dirty="0" smtClean="0"/>
              <a:t>Driving </a:t>
            </a:r>
          </a:p>
          <a:p>
            <a:pPr lvl="1"/>
            <a:r>
              <a:rPr lang="en-US" dirty="0" smtClean="0"/>
              <a:t>Going over bridges / through tunnels </a:t>
            </a:r>
          </a:p>
          <a:p>
            <a:pPr lvl="1"/>
            <a:r>
              <a:rPr lang="en-US" dirty="0" smtClean="0"/>
              <a:t>Being in a closed place ( Elevator) </a:t>
            </a:r>
          </a:p>
        </p:txBody>
      </p:sp>
      <p:pic>
        <p:nvPicPr>
          <p:cNvPr id="4098" name="Picture 2" descr="Image result for bri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95420"/>
            <a:ext cx="3200400" cy="25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unn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594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Environment Phobias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Examples? </a:t>
            </a:r>
          </a:p>
          <a:p>
            <a:pPr lvl="1"/>
            <a:r>
              <a:rPr lang="en-US" dirty="0" smtClean="0"/>
              <a:t>Storms </a:t>
            </a:r>
          </a:p>
          <a:p>
            <a:pPr lvl="1"/>
            <a:r>
              <a:rPr lang="en-US" dirty="0" smtClean="0"/>
              <a:t>Heights </a:t>
            </a:r>
          </a:p>
          <a:p>
            <a:pPr lvl="1"/>
            <a:r>
              <a:rPr lang="en-US" dirty="0" smtClean="0"/>
              <a:t>Water </a:t>
            </a:r>
          </a:p>
        </p:txBody>
      </p:sp>
      <p:pic>
        <p:nvPicPr>
          <p:cNvPr id="6146" name="Picture 2" descr="http://www.psychotherapybrownbag.com/.a/6a010537101528970b011570e528c6970b-32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1849"/>
            <a:ext cx="3614377" cy="25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1445347"/>
            <a:ext cx="3588905" cy="22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eigh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3962631"/>
            <a:ext cx="3588906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Blood-Injection-Injury Phobias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Examples? </a:t>
            </a:r>
          </a:p>
          <a:p>
            <a:pPr lvl="1"/>
            <a:r>
              <a:rPr lang="en-US" dirty="0" smtClean="0"/>
              <a:t>Being injured </a:t>
            </a:r>
          </a:p>
          <a:p>
            <a:pPr lvl="1"/>
            <a:r>
              <a:rPr lang="en-US" dirty="0" smtClean="0"/>
              <a:t>Seeing blood </a:t>
            </a:r>
          </a:p>
          <a:p>
            <a:pPr lvl="1"/>
            <a:r>
              <a:rPr lang="en-US" dirty="0" smtClean="0"/>
              <a:t>Invasive medical procedures</a:t>
            </a:r>
          </a:p>
          <a:p>
            <a:pPr lvl="2"/>
            <a:r>
              <a:rPr lang="en-US" dirty="0" smtClean="0"/>
              <a:t>Blood tests/injections </a:t>
            </a:r>
          </a:p>
        </p:txBody>
      </p:sp>
      <p:pic>
        <p:nvPicPr>
          <p:cNvPr id="6146" name="Picture 2" descr="Image result for giving bl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610100" cy="23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Phobias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Examples? </a:t>
            </a:r>
          </a:p>
          <a:p>
            <a:pPr lvl="1"/>
            <a:r>
              <a:rPr lang="en-US" dirty="0" smtClean="0"/>
              <a:t>Falling down</a:t>
            </a:r>
          </a:p>
          <a:p>
            <a:pPr lvl="1"/>
            <a:r>
              <a:rPr lang="en-US" dirty="0" smtClean="0"/>
              <a:t>Fear of loud sounds </a:t>
            </a:r>
          </a:p>
          <a:p>
            <a:pPr lvl="1"/>
            <a:r>
              <a:rPr lang="en-US" dirty="0" smtClean="0"/>
              <a:t>Costumed characters </a:t>
            </a:r>
          </a:p>
          <a:p>
            <a:pPr lvl="2"/>
            <a:r>
              <a:rPr lang="en-US" dirty="0" smtClean="0"/>
              <a:t>Clowns </a:t>
            </a:r>
            <a:endParaRPr lang="en-US" dirty="0"/>
          </a:p>
        </p:txBody>
      </p:sp>
      <p:pic>
        <p:nvPicPr>
          <p:cNvPr id="7170" name="Picture 2" descr="Image result for fear of loud s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86200"/>
            <a:ext cx="4572000" cy="25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Disorder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Anxiety disorder that causes a person to have brief periods of extreme anxiety called </a:t>
            </a:r>
            <a:r>
              <a:rPr lang="en-US" b="1" i="1" dirty="0" smtClean="0"/>
              <a:t>Panic Attacks </a:t>
            </a:r>
            <a:endParaRPr lang="en-US" b="1" dirty="0" smtClean="0"/>
          </a:p>
          <a:p>
            <a:r>
              <a:rPr lang="en-US" dirty="0" smtClean="0"/>
              <a:t>Symptoms </a:t>
            </a:r>
          </a:p>
        </p:txBody>
      </p:sp>
    </p:spTree>
    <p:extLst>
      <p:ext uri="{BB962C8B-B14F-4D97-AF65-F5344CB8AC3E}">
        <p14:creationId xmlns:p14="http://schemas.microsoft.com/office/powerpoint/2010/main" val="26298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words do you think of when you hear MENTAL HEALTH?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Obsessive Compulsive Disorder ( OCD)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/>
              <a:t>Obsessions</a:t>
            </a:r>
          </a:p>
          <a:p>
            <a:pPr lvl="1"/>
            <a:r>
              <a:rPr lang="en-US" dirty="0" smtClean="0"/>
              <a:t>Anxiety that is triggered by repetitive thoughts </a:t>
            </a:r>
          </a:p>
          <a:p>
            <a:r>
              <a:rPr lang="en-US" b="1" u="sng" dirty="0" smtClean="0"/>
              <a:t>Compulsions</a:t>
            </a:r>
          </a:p>
          <a:p>
            <a:pPr lvl="1"/>
            <a:r>
              <a:rPr lang="en-US" dirty="0" smtClean="0"/>
              <a:t>Develop Rituals </a:t>
            </a:r>
          </a:p>
          <a:p>
            <a:r>
              <a:rPr lang="en-US" b="1" u="sng" dirty="0" smtClean="0"/>
              <a:t>OCD</a:t>
            </a:r>
          </a:p>
          <a:p>
            <a:pPr lvl="1"/>
            <a:r>
              <a:rPr lang="en-US" dirty="0" smtClean="0"/>
              <a:t>Combination of obsessions &amp; compulsions 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Medicines </a:t>
            </a:r>
          </a:p>
          <a:p>
            <a:pPr lvl="1"/>
            <a:r>
              <a:rPr lang="en-US" dirty="0" smtClean="0"/>
              <a:t>Counseling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Obsessions of OCD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Fear of dirt/ contamination by germs </a:t>
            </a:r>
          </a:p>
          <a:p>
            <a:r>
              <a:rPr lang="en-US" dirty="0" smtClean="0"/>
              <a:t>Fear of causing harm to another </a:t>
            </a:r>
          </a:p>
          <a:p>
            <a:r>
              <a:rPr lang="en-US" dirty="0" smtClean="0"/>
              <a:t>Fear of making a mistake </a:t>
            </a:r>
          </a:p>
          <a:p>
            <a:r>
              <a:rPr lang="en-US" dirty="0" smtClean="0"/>
              <a:t>Fear of being embarrassed or behaving in a socially unacceptable manner </a:t>
            </a:r>
          </a:p>
          <a:p>
            <a:r>
              <a:rPr lang="en-US" dirty="0" smtClean="0"/>
              <a:t>Fear of thinking evil or sinful thoughts </a:t>
            </a:r>
          </a:p>
          <a:p>
            <a:r>
              <a:rPr lang="en-US" dirty="0" smtClean="0"/>
              <a:t>Need for order, symmetry, or exactness </a:t>
            </a:r>
          </a:p>
          <a:p>
            <a:r>
              <a:rPr lang="en-US" dirty="0" smtClean="0"/>
              <a:t>Excessive doubt and need for constant reassurance </a:t>
            </a:r>
          </a:p>
        </p:txBody>
      </p:sp>
      <p:sp>
        <p:nvSpPr>
          <p:cNvPr id="4" name="AutoShape 2" descr="data:image/jpeg;base64,/9j/4AAQSkZJRgABAQAAAQABAAD/2wCEAAkGBxQTEhUUEhQWFRUXGCAZGBgYFyEfIBwfIB4eIiAbICAlHygiIB8lIB4fITIiJSkrLi4uHSAzODMtNygtLisBCgoKDg0OGhAQGywkICQsLCwsLC0sLDQ0LCwsLCwsLCwsLCwvLCwsLCwsLCwsLCwsLCwsLCwsLCwsLCwsLCwsLP/AABEIANwA3AMBEQACEQEDEQH/xAAcAAACAwEBAQEAAAAAAAAAAAAABQQGBwMCAQj/xABFEAABAwIEAwUFBgUCBQIHAAABAgMEABEFEiExBhNBBxQiUWEycYGRsRVTc5LR0iNCUlShM8EWJGLh8ENyFyU1RIKy8f/EABkBAQADAQEAAAAAAAAAAAAAAAACAwQBBf/EADsRAAIBAwEDCgQEBQQDAAAAAAABAgMEETESFJEFEyEyQUJRUnGBFSJhoTNDU+EkYpKx0SOCwfAlY6L/2gAMAwEAAhEDEQA/ANxoAoAoAoAoAoAoAoAoAoAoAoAoAoAoAoAoAoAoAoAoAoAoAoAoAoAoAoANALmWlLU4S4sWXYAEWAsPSgOvcj9658x+lAHcj9658x+lAHcj9658x+lAHcj9658x+lAHcj9658x+lAHcj9658x+lAHcj9658x+lAHcj9658x+lAHcj9658x+lAHcj9658x+lAHcj9658x+lAHcj9658x+lAHcj9658x+lAHcj9658x+lAHcj9658x+lAHcj9658x+lAHcj9658x+lAHcj9658x+lAHcj9658x+lAHcj9658x+lAHcj9658x+lAHcj9658x+lAHcj9658x+lAHcj9658x+lAc8IdUQ4FEqyOKSCd7C2/zoBhQBQEPD93fxD9BQCDjLjpnD1IbU0888tJUhtpFyQNyTsAPjQCrg/juXiLiFtQOXEJIU8t4X0vfKAnWxFrUBf70AXoD7QHy9AFAF6AruJcXsszWoiyAXG1L5hWkJSUn2TfqaAfR5CVpCkKStJ2KSCPmKA+peSSUhQJG4B1HvHSgKxBxl5eMSI2YcluMhYFv51K3v7qAtJVYXOgFAc40pDgzNrStO10qBHzFAdb0B5DguRcXG+u3v8qAQ4hxSkBlUZtUwOvcoqYIUlu3tKUdgBQFgvQBegPtAFAFAFAFALcF3f8AxlfQUAyoAoCHh+7v4h+goDvJQClV/wCkj/FAUDsG/wDpDX4jn/7GgKxxhikeTikiPikhUeLFQOU2kqTzFKAOfTcjp/8A2gK/gfGOIqiwGory1vGU6zdYzBQytlGcnoAtR32BPSgLZC4xxtKpDHdWX1xCea6cyQsalOUXAJIBOlAXzAceE/DhJR/DLjStjfIoAg2PoetAZDhzEpOEJxZGIyi82f8ATWu7ZCV5SkpJ195oCw8WcZSFPpSiaMPCYiH0hbYUh9ShcpCjqLbD3GgKujDWJUvCH5EdKDOLqpCbkJcUNlgX0CiQbDzoDXMdw5uDhUlENJZCGlqTy73BIvcdb0BjgENjD40yDJIxTMnMlKypTqlKGZCk9d7+tATuK1RnsUxJcmW5FW00hLQQuxWvLe23iANh03oCzTIsrE+HmQt/lvlHMOdQHOQm9go+ShY32uBQCDHsbzYLEchsLjQ1uKEwRzZQykCwUeizfxHyF77EBx2OQ5SYkp9l9C+YkmPHLuflq1IKz/Kdhbra5oBfw/BW9hWJIZU4jErjvqnjYm2Y5QRoElOcD4+lAPsI4qSxh2FrhMIYaflIYcQRmtmzBRB0uSoXzGgEXaLxHNbW/hTyjeS8gx30iwDK1WKCPQ2F+utAWntB4mehOxIcZ1qOFtqKpEi6glKAAB6q01PuoA7J+L5Mxclp4h9tojlykIKErvumx69R7j6UBpFAFAFAFALcF3f/ABlfQUAyoAoCFB3d/EP0FAUvivs1YkvOSXDIecUdG+flSgWsQnTQHyqM3JLMVkjNyS6Fk48Mdl8dkpc/5looWFJR3glOhuCcoHXpXISlJfMsHISk18ywW7FsJDygpTEdzL7JcQFEfMVlr71n/R2cfXJpp8zj58+xGwzB1x8/IaYa5iiteUWzKPU1m/8AJPyLiW/w38wwSy8q6XCgoUCFWuDYi2lXUFe7f+q4uP0yQqcxs/JnJz4cwBqFGTGYB5ab2zG5NySb+epr0DOV88OSgwYyUQuQdOXyiE2Jv7O2/rWZqv2NHpRlYPWM+KOWI8KypGTniErl/wCnmZzZR5DTbQabVzZuPFcCXOcnruTfuSHeGJay2pyQwS0bt3jg5Da106i2ld5uv51wDuLH9F/1FlwtR5eVbqXXEeFakgDXyIubG3Q1fFNLp6Tz6soSm3BYXYisM8FONuc1l2OlfRXdEg/MK+grYqtDtp/f9jz+auFpU+37nSbw/KWsOOCC8sdXGNdPXWu7Vs+7Je42bpd6L9hBivDX2ty31sQ3gBZDrbywCAdtNwDfSmzbeMvsNq78I/csWHxpkdoMtxIvKSLBKHCBbroQb3ps2z7z4DaulrGL9yA1hLrSH0sYa0wX05XFMvhKtjYg5dCLm1Oat/O+A524/TXH9hdgeB91iuxTh77qXyS8tbySpwnzIA/8v513d6P6i4MjvNbtpPij3i2Cc9qM39mvNtxVhbQbeSCLEaWINwbe/wAiKbvS/UXBjea36T4om8QMd+UwpzDXlLYWHG1KcSgggg2vrdJIGnoK5u9Ja1FwY3ms+rSfFEbjaIMRY5MuDJbUk3bcayuFJ8xtcHqOvwpu0H1ai9+g7vc11qbXp0jXgvE1tstR3w6tweEL7qppNhtcbA23O1QnbSis5i/Rk4XcZNLZkvVMuIrOaj7QBQBQC3Bd3/xlfQUAyoAoBBimBMzWX48gFTanbkBRBuMpGo9aAymP2dxUY53RKnktd25gIcIUFXt7Q6elAa8gM4fEOZagywgkqWoqVYeZOpNAVON2rNEtF6HMYaeUEtvONgIJUdLnNp59dNaAf8W8bxMOLYlLUkuBRSEoKr5bX223FAfeGeOIU5C1sOj+GQFhfgKb7Eg9DY6+hoCwIcBAIIIOxGoNAVLjXjNcN1iMxGVJkSAS2kKCU+G17nX3/CgF+HdpQMeYuRGWzIhAF1jMFXv7JSqw0PXTS43oDhC7RJIcbZlwe7uSEExDzQpDigAQhRA8O6dddxtQFV4BhYq/Kn8uQ1EKZIU+kN57rN7hPmAB59aA1bjDiRuBFXIcBUE2CUDdSibBIoCsYPx0864/GmwzEe7up5sZ8wWmxuNhYj9dragU3s57R0w8PZQ5DkGO2opckpF0pUpV9rba+dAXfiftELMpqJDj96edbDibuhtOVV8tiQcxNthQDKXxzHi8lGIONx5DicymworCfeoDQepoCbxDxZGiRhJWvOhdg0G/EXVHZKB1JoDzN4objwhLlpVHBSCW1WKwTsiw3VQEN/EX5kBK2VKw555QDZfCSoa/033UnYb0A9wqc24ClDyHVNHluFJGixvcD2TfpTAJtcB9FdB9oAoAoBbgu7/4yvoKAZUAUBXsTluoaf7upoPlZ5YdVZJNk1FyS1ZFyitWZ0w3jCcS7+uNGdWGeVkbfCQRe9wTfX4U2l2MbUfE0J2KvEYC2pbJiqeSpKkZwso10UFAAHodqlkkZ5j3BOJOR0w3sRjKZQE5ApBCvD7NyAbWGm9Zat9b0pbNSaTLYUak1mKyXOdg7D8yLLffStUZspCMvhKzb+Jvp7rHp5VSuVLR/mInutXysr+J9n7EvFnZUktqjKbFkheUlzbW1joOtXxvLeWk1xK3RqLWLHPZhw8/BMxlYIjc/NFBXm8Bve3kPZ+N/fWhNPpKyRxSmK3Piyn3y2tlCwlsJvmCra+Yt+lV1K0KfWZqtrKtcJums4KzKGHuvT3FPOuia2lsoSyf4eUbg9dbEaC1jvfSrfKXZ/Y1fB7ntSXq0LOHoPLfjuyXpM0RE5YzaIxQE30zKudTYAW9BrpR3cexPgdXJFXvTgv9yLn2fw0tvzXEIkpEhwOqDyQEpVrdKepNzfXparKVbnOxr1M11acwk9uMs+A2494canRFNvFaQk8xK0C6kKTeygOulxb1q+Ky8GGUlFZZRMFiRUOOuzcQekSVMqZSt1othCFAg2Rc6+pNatxrdiz7mRX9DOM49UxXhfDILCIT2Ls9ySrMW2kFKnBe5ClE6XPvqDtKy7rLFeUH30Nu0OA5iBbjRG4vLRk5UrnALat7SQN7aDaq5UqkdYvgWRr05aSXE5dovBs5x56RAU2+H2UtOpUElYy/0X0F/gRrVZZlDXGeFf8A5GwwIjzrrSUlKA4lLra+qwrVNwSTYb7Vw6L+Jo0hWANpxNt92UFeDkpzLQsZuWpdtNtCfXzpkHfiBmW6xgYkNrW93ptx45fZyj+a2xsbn1BroIPaO7JwqaqTBTcYgjkqAHsvD2V+qiCbf/lQHPjSI7hGExWG3HQlbw7280Tn8WqshJsLm4BJGoHmaAl9ki5K5K3GTLOGqb8JmLClFYP8lv5fdpQGtigPtAFALcF3f/GV9BQDKgCgFKcPadLnMQlVnDa420TtUJ04z6yyQlTjLrIzjFuJm0S+5s4O646VKCOYvlBYTutJIVdOl71VutHyor3al4Gh8O4WltCXCyGXVoGdAXmynqm+l7edqnTowg8xRKFKMHlImrbZUspPLLm5Gmb323qE7ShN7UoJv0NKqzSwme1Yc0f/AE0/KoOwtpa01wJK4qrSTOJwhn+gVQ+SbN9xE97reYlsMhCQlIsBtW6lSjSgoRWEiiUnJ5Yqm8SQmnEodkMJcOwUsX1+lTwjibXQc8U4uhRngw/IbbcIvlUbWHS/QX6XrpwoPGXaDKaxKMiMw+pq60lNhllaJILSrG4TfcedAaNgeKKejpeeZVFOuZt0i6QDuTta2vSgJMDFmHrhl5t0p3yLCre+xoCu8N8RGVLnxn22h3ZxKUdSpKgo6g9fD08/SuptaM44p6oncUSoMRlTstDSUbaoBKj5AWuTU1VmtGyDo03rFcCHEwjD3o6JCmEtIWkK/iDIRfzBOlWq8r+YpdlQfcR2HA0E6ho+hCz+tT3+v4/Yr+HW/l+7OLnAEU7F1PucP+9dXKFXtS4EfhtHsyvcV47hcWJH7w5OkoauE50OlV7m3QH/ABXVfS7YRfsHyfHsnJe5LVwDf/7x/wCJ/wC9T+I/yIrfJn/skB7P/KW/vffr577+tHyhnWCHw1rSpI6SOD31JKFTlrQoWUhxoLBHkbqqt3VKWtNcSxWleOlV8BjwxwkxAU8YxcSh0g8oquhBF7lA6Xvr7h5ViPQLCKAKAKAW4Lu/+Mr6CgGVAFAQ4B1d/EP0FAZp2g8Rx2MXw13nNnllxt8ZrlsKCbFVttb/ACoDScLxVmS3zY7iHEG4Ckm4uKA/Pc3CVttyGpcSUnEytT7UtoKWFkG9gU+yLeV/hXcDJecSwaZikmGXFyY0ZUMKeLaii6ydUkX0JNtwdBXAL8GGNxUTUIdAjRVrLbktClLWkXICD1FgNdvF8ABofAWPHEcPafcSEqcCkqCdrglJI8tqAzvg3s5ScLmtSIlpWdxDbi0+JWUAoUi+wJ003oBVgnCmIoQXlwUSzKZDSkvkJUyU+EK11AtbbX3UBZWeDpTCsDSQHe6qd5xChZGfJbexIFiNB0rmUdwyy9r8N93C30RwSrQqSndSAbqA89OldOFAwlyE7iGHHA0ltwXMkgHKGrJzJWDuo6i46/CgFOJM4c7MxdzEFrYeS5/y1ipKvCFDMB/NchJF6Af4/wA17A4cmS8lEyNaQhLtruAHS6SbkkAHbp60BF7VsSdfbw6WtnmRFtXKFKUlCXV9V21sAdCfX4gWfhHCsQgYM+Oc066EFcaysyUJtfRR0I3IGw+NAVvFHXn8BiSG3nnmW1lc0KcKHHBmspIV/SDcW10I8qAtOOYszCwyCqA22GXn2koStN/CslRNj/Ppe/nrQDTE+OBEnuR5oQ0wWecw6D7WX20H/qvsB/vQCX/j2aMMk4iuOhKCsd1Qb5shNs7npsdPXpagOXZ7x7LkzVRXeVJRkCi/HSoJbNvZVfQ+Xv2vQGpigPtAFAFALcF3f/GV9BQDKgCgFWV0h3klIVzd1gkWsPKoTUmvlIT2sfKZ3J+zUPu86ThyHisly7QUrPfW9+t6p2K71kuBVsVnrJcC78LtpUhLjEpLzJuAG0JCL7H2diDU6dOcXmUs+xOEJp/NLPsMXcLuSQ44Lm+i6xVeTIzbaqTXpI3RuWljZT9jwMJP3zv5qrXJLWlap/US3teSJ6bw5YP+spSeqVC9x5VZSsq9OaarNrtTWckZ14SWNhL0JGHYc0w2GmEJbbTslIsBevTMwkn8NtvPKJkvpUfFy0u2AG1wncC/+azzt1OW02+J6FHlCVKCgoReO1x6SGjhCK4pSO8POKQQFp5+YpvsFDcfGobpF6t8S5csVlpGK/2o4YxgOFwkJclWQkqypU4tWpsTb5A1JWdJdhCXK93Lo2vsj2/2gYY9/ATOSlTgslaSRY9PFawNa4S2ZJ4yeTOO3FrJ0Y4Rkt35c9SSd/4Q1Pn7V/nWx3VF60lx/YxbpXWlV+6z/wAg9wzLUQpUll1Q9kuRkkj3HUj4Vznrd/l/ckqFyvzM+wtxvgd6S4l2QIkhaRlBW2RpvY2Oorm3avuy4jYu1pKPAaLjYjkLam4bjWXKUEEJI8reVP4V6bSGbxeViTibBpctlLMmG040lQUlDbhRawIA0UNLHapqnaPvNEHVvI9xP3IGMRXHIzcV7C/4DagpKG1LAuL2vlJuNTvU42ltLSoVyvLqOtIkzcZW8htt3CiptpSVNossZVJ9kjwaW2qTsKP6i+3+SC5Rr/pP7/4OXFrScTDPe8PlJ5LmYcsXJBtmQbpByqsL28hVUrKC0qRLoX1Rr5qUizf8UtqQWlwpIbKcpTybpy2taw6W0qLsvCceJNX67YSXsJuznDVRpDjUV1YhG6+S8woLQo6WS5soe/X61TVoSprLafozRRuI1XhJ+6NHFUF59oAoAoBbgu7/AOMr6CgGVAFAQoG7v4h+goDOe2GBDbjB9LbHNElpTirJzHxa5utj1oDTIkRDSQhpCW0jZKUgD5DSgMYe7U3ua68qSw0w3J5QjFoqdU2DqvcWuL77HT3gWbHu0GR3pmNhzDcnvDIdacKyAASblQ8gB5i3+KAhNdoOJqkmCnDmhKQCtd3iEFOllJ0638z+gFy4F4qTiMbmhstLQstutk3yrTa4vYX3BoDOuIMKxFWJzMSjpUgww2lpCkm0huxK0g31+F9+hoBM0ZKcFlYi2Voemycz7iLlSGQVDw63AuTr5H0vQDXhFDCcSaiQHzOhONlb7bwzpaUBooEiwUT0t1PwAc8B8PMrxLFlORUctLzQZztAAEBebICLb2OnpQEzttmrRGjpzuNsOSEpkONk3S3rcaef+1tb0BWOFcTaiyp4w15x6E3ELiipRKUOgHLlJ/q199j5aATeF+0eVGixTiEJ4R1WSZinM173sooy3t7z86AadqfEEph6OlDq40JY/iym2g4QSdBv4Ra2vr1tagIvadxhJjuxYsNxY5jRWt1DQdcUNklKdAb2JPTUUA743xmXBwpDrAW+6AkOOuI1Qki6nFoGxGgt0v6UBA/4tVBwozO8KxQqXYLCQhKCehAuUpB89bkbXoCxcETJr6C9KXFU24AWhHubb3uomx6f5oCPE7QGFQ35jjbiGmHlMnTMTZQAULdDf4a+VATcb4ubjvw2AhTq5avDlPspAuXD5jUaeQPlQEDHO07D4khcZ9xSVoteyCoai9ri+tAWHAccYmNB6MvO2SRexGo3FjQDKgCgFuC7v/jK+goBlQBQCoKcAd5ISpfN2USBsPKoT2sfLqQntY+XUoeM9lzcl1bzkdoOOHMopdcGp9L2qrNx/KVZr+CLPwvgz8QJaSE8oqKlFTq1q2toVHTYaV2LrZW1jB2PPZW1jBIncMtrdU6Go+ZQKSpTQKiDvc+vnWetC8c26U4pfVG6EqOPmTz6nLBuGjGQhDAaQEApSct1AE3IzHWxOtUczyi9akeBZt23lfEljCVh3nDk84pyFzJ4svlfyqXNcoL8yP8ASzm3b+V8RuwghIzWv1sLC9ejSU1Bbby+3BnljPy6CHE+HnnXFLTNdaBtZCQLC3xqqpRlKWVNo3UL2lTgoOkn9ckdfC8jpiDvuU2kj5XAqG7z/UZauULftoR4kfD+C3WM3LmFsHVQbYSm/v1N6K3qed8A7+37KC4sY8Ey0vMc1EpUpCySlSkhJFtCLb7jrV9OEorDeTFc1oVZJwgo+j1HGItKU2pKUoUSLWcF0n3iro4z82hlltY+XUqeIRJIjOsKhRywtJC0sucvQjU+zYe+tKp2777XsZXUuV3E/RlKZ4OcLSWpRxJ2ILZWkOoUnKNgcouodRa1HbU31ai9+g4rqolmdJr0eSfxu/30hgy1xYhSkLaVGVnOU9Feunu9a7uNV6YfuHyhRXWyvVM88SMQn3W342IvRHWmgygoQVAIHS2h/wA03Cv5TnxG3832Y0xziLPGZbiYkWnmyMzrjJPMGUg5gBoSSFfCm4V/L9zq5Qt/MLIkxrDsOTFgOMSHVKJeL6VBK8w8RsB7gAegrm41/AfELfzEns5dYgRnW1TGy46suBKUK5bRI2SDuL+7b41x2Vdd07v9u+8duF4MZvClwJMtha3eZnWlRtdZJB1tqNKjutbysnvlDzriceyLhiQFqlzzmdbQI8cZgcrad1Ag210A9AfOqHFrVGhST0ZW+DMfQnEp70iZHYackKS6w8i6lpRmCLE6Aa2I9Nq4dNwgpb5aeSEcsi6clstj1FtKAkUAUAtwXd/8ZX0FAMqAKAhwN3fxD9BQGUdt3DaAWJYceC3ZDbKwFnKEkK1A6HQUBpXDPDjUJstsqdUkqzfxHCu2ltL7D3UBj/GHaAt2fIbTPXBbjZkNBDZXzXE3Cs/kLi2txQD3E+NZT2BxpLK+VIcfQ0pQGmbMQdNdDbagPchziGSHG7txFRkXLiBcSFbgJvsCBr60Bd+AeI/tCE1IsApQssDopJsbenWgKTgWNY1iHeHIzkZllp1aG86CS5Ymw+AsL+ZoBdjHH8mTEgKS6IKX31syXkgK5akZbWB2Crk79N6A78NQ350iVAkz3JUePkWl9lXLJUoEZCUk3TbNoSdU0Bz7CeEoyo6J5C+8JWtIOcgAbWyiwOh60BfOPOKVQW2gy2HpD7oaZbJsCTuSfIafOgK0/wAZvOJk4fiMURpC4zimileZDtkquE32OnmdjtQCbhDjmZDw6M4/CC4KUBHOaX40gG2ZSD9NPfQFoxvtHKJrUKJG7w44gLClvBpJChdOUlCs2nu+OtAN+MuLIUAI73qpy+RCUZlG25t5a11Sa0ZFwi9UcIHEuGPRXJaOVyW/9S7YBSfIpte56edS5yfi+JHmoeVcDxwrikOehxxEItMosUuvMpSlwEG6knqBbU+orvP1PM+JzmKXlXAgYHjEGdILceApxkXBk8oJauOgO5qSuKq7zIu2ovuofsYBh7wVy2mVBKilRQdlDdJsdx5VJXddd5kHZUH3EeHuB4Z9lCkHzQsj/erFf1lq8lb5PoPsweWuB4pCkvo7yk2tzglRTa+yrBWvv6Cqa1bnGnspehfQoc1lKTfqWCDEQy2lppIQhAslI2AHQVSXkigCgFuC7v8A4yvoKAZUAUAvYCiHwggKzqyki4ByixI6i/SgMj4zwfGZDPdn5EJwJUleYLyLBTtv76g6kE8Nog6kU8NmjcMY7LeXklQix4cwdQ6lxtW2gOigTfax23qZNNPQ8OQoTAfaS0P461Ld8OYFahqrxafCvLuuV7e3nsSy39EaaVpUqLKK5hPC0FuCzDeU48lp7nBdshz3J2BNhY2teqPj9p9eBb8Pq/QvkTFm3FZU3v6itNryrb3M9iGc+hVVtalNZYr4K4TThyHm23FLQ46XUpULZLgeEee2/wDivSMwuw8SoieVHw9pKCpS/C/cXJubkpGprLKpXT6i4npwt7FrprP+n92QhhMnkKjpw+Khlaiotk5gSTcki+9cc7h91E1R5PWtST9iRg2HT4qcjEeI23e+RHhBPnp1onc+CDjybjCcxnwCpruxDCI6EBxQtHVmRfr8b9K0Qc8fMefXVJSxSba+oce8LJnMJ/iFl1hfNZdAuUKHW3UfoPKppZKG8LLKBDbRMeS7is9pzltrbaQ02pFuYLKWSRvYeX6VrdlXXdMiv6D7xxw/hNpTaI0nGErhNqulhsZM4vcZ1X/xr6WqG61vKye+UPOhl2ksqnKahxI7QDeVSJqnkpS0Bbwotr0A36bVVzU/B8C3nqfmXFDXjThLvyGHI00InMIypdQu2e48Xsm6STcgja5rjhJao6qkHo0c+DMGaw/DJAnQ+UBfvBJDvOAHt6a21PhO2tRJi7srw8ud9KW3EYS8LMtvK3v7Sk/0oIv/AI8qAldkT3Kkz4TLnPhsKSWHL3Cc1yUX2Pw/pPnQFfwbCVTcEkOsKKXUTHZTChcEqSb/AOUkj30A64H4texbEG3GlLajx4456B7KnV9LeWhIPpQFJwTD4r2JS2y1PyKlFtpyMpWRBucxWfUkK9BQG68MYCmEwGUOOugEnM6vMrX1sNKAb0AUAtwXd/8AGV9BQDKgCgIUDd38Q/QUBmnE3HRZeyu4M6ord5SFrWE8w7Cxym5Pleq5UYSeWiuVKEnlo0LhqW46wkuxlRFDTlKUlVgNjcaWqaSSwiaSSwj5i3EMSOtKJD7TS1+ylagCdbUcU9SWWia/JaQUhakIKr5QogXtva+9q4oR8BlndNjqNR5iu4OHqugpWOdqGHxHXWXnFhxohJSEE3JF9DtoN6AnR+O4TkN2Y07naaF1gCygegKTqCennQFOn8eOzXI8dlb+Fl8ktuPxwoOggWCTmsDc+t8w12uAu7KeG5KnJKhiDqEx5y0LbCBldKSMxIJ8ObqBe3+aA0njfilOHsBzll1xa0tttBVitSjsDY+/agKsxxi8h9hrFMMTHbkKyNuZ0rAWdkqGXS/nf4b2kpyWjZB04PVLgVvGcXRz5SvsoLixXS26409lULfz5djp0FvfWiF7XjpIzTsLeby48B/jEzC20QymG66uWm7LSBZRAA9rMoAbjrRXtfzHXY0PKNZfDuGtNIdlIEbPbwuO2soi+XQ2v7qn8Qr+YrfJtv4fdnDCcEw+Spf2fMWMlgsMu3te9r9dbH5GpfEJtYmk/Yi+Taa6kpR9GTJmEuoIZOJj+IClLTyEkrGxHtAq+VQ3ii+tT4Mnu1ddWq/dEXCeEpsNJTFeZQjMTywiydeux+tT561aw4Mr5m8TyqifqhkJGJt6ciO4P+lWX/z5VHYtH3mvYnt3kX0xT9xRgmIt4claBhrkZKlFai34xfzvYaDoL6VLc4y6lRMg7+cPxKbX3Khw1FlRkqRExePZSyspdZKcylbm5vqdKplZ1493gXwvqE9JcTaMKS6GWxIKFPZRnKBZJPWwPSsxrJdAFALcF3f/ABlfQUAyoAoCBFXbnHU2WTYC50SNh1NAY12ido0OUYPL5qSxMbdXnbKbJTfNbzO2lAapwzxjEnlYiu8woAKhlIsDtuKAzjijAJyJ81xMBqamUlKWnFkEMgC2qT77/Aa9KA7jhaRirMMYpZlURxxDt7AvIOSxQUkADw2OnqLdapVqcdZLiiShJ6I4QuzMoekI7+9HiAgxksvnrqrMPQ29TVUr62h1priTVCo+6zQuAmn24iWpL6X3WyQVgk3Tfw3J1JtUqN1Rr55uWceBGdOUOssCDhtiJFnz5Lkppa5C05RlspsJzBSSfUkDT+kVLeKWcbRpXJ9y1tKDwImcAjd6xNLkpruk5IIKVgLSsEna1tLn503il5kPh91+mzzh+EtIcjKmYv3pmIoKYaSzl1HslRBJ0Fv184u6pLtJx5MupPqMc8ASmmJU27yCmXI5jSQlQIJve9xa5uPkaRuqcmkmKnJlzTi5Sj0LXpRP7UsCffESRFQHXYb4d5ZVbOnQkA7X8I/zWgwCme3OxlbDbkPucVp5Dri3FhS1lP8AKkC1uov6/CmMHE8iHEpDER3E4eJpdcMx0PshhJJWNcoBGyk2Gh099Dp0xbCVI4eZXiS1NSo5zRVXs4lV/Aj3kAabiw8qAj9pZefRgYkLbadcS4pxTw8AOVo3UPnp5mgNM4KkwXY5XhvJAOiihGU5raZ07jzsaApHZzDEaeuNiUfNiCruolKVzOYn/pJHgttp/jqB6nEzsXehYi+8w2m3do6CUJeGpKise0dNvlsaAuWK4w4xPgRG7cp5Due+qv4YRlsb+pv50BF4e4xKk4gJmVC4Lqs+XYtEFSFWPUgEetqA5scXtuYYcRehLCE3UGyEqUUg2CwSB4ev61JTktGRcIvVIgt9suH5UlwSGgrbOyfqLg/CokjQ2nAoBQ2IBHuNAe6AW4Lu/wDjK+goBlQBQChUMuhxKXFt2dJujf2RpUKkHJYTx6EKkHJYTwL8RhIaA7xPcbSds7iU3t5X3qjd5Pvsp5iXnZEw3HYDa7jEkrG2VTqSL+dTp0XB52m/UnCk4vrNlhew9p6y75gQLFKtCOhHSs1zyZb3E9uonn1ZtpXNSmsRPiMFZH8t/eTVUORrOPc4tk3eVn2nYYc0P5E/KtC5OtVpTXArdxV8zOzLKUaJAHuFaKVGnSWIJL0K5TlLrPJDfwOOtRWtltSjuSkXNddKDeWi6F3XhHZjNpB9iRvuGvyD9KczDwQ3uv53xPX2NH+4a/IP0pzUPBHN6r+d8Ty1gcdKgpLDYUDcEJGhoqUE8pI7K7ryjsubx6nXE5bCE5ZDjaErBFnFhOYdRqdd/wDNWptPKMzSawytM8JwlnNFeKFbhTL1/wDc6VsV/V0liS+qML5Opaxyn9Gd/wDhuUj/AEcQc9zqQv8Aze4pvNKXWpr26Dm61o9Sq/fpImIYPiKwlK1RX0hQUOY3sobGxG4ru1aPVSQcL1aSizli+FyXwnvkCJLyXynNYi9r2v52HyqOxay0k17Etu7jrFP0Z8w3E0xG1oThrkXNfVlAWm9rBRsBtXXZxf4dRP16CKvZr8SnJenSVjhGUtUpMvEZjSnWWlMspyFN7/zrNtPgPpUZWNZaLPoThf0JduPUlLiScQlRXpzsFhuK5zEhl3MtSrg2uToklIvVLo1F3XwNCr0n3lxLRJwxx7GI8pORUdqOtGYLBIWo+XutrVbi1qialF6MpHanw3IViLaYmZKMRQGpBCbgZFAkk9PDY672NcJFi7XF8uDHhNKDYkvNxsxOiG+pPmAAAdt6Af8AA8dbLHIemtTFJ9koCUlKAAEggE32OtAWegCgFuC7v/jK+goBlQBQEPD93fxD9BQEPHeGYkwoVKYQ8UAhOYXte1/oKAznhjguAvFsTZXGbU22GS2gjROYKzEa+YFAatFjoabShACEIFkpGwA6UBmOG8cS3wueXo8bDW3sgC0FTjiQbaW2Ury6etqA78b8VSxKw8YY60tExC0ozAFBUCk5773AO3voCK7xnisGSIUiO3NfdAUwtpWQEa5s1x0t6betAWDhfjp12auDNjCNICM6AlzOFJ99hY9aAg9seZ9MPD215Fy3/ateyG9SfgSk2vragKrjHGkhvDZWHSrjEGylhJvq8hZsHEnqbb+8eZAAdyO/uTk4bHxAxuREbWpXJCypWygSTr0N6A5wnEYlhcp7EGWnX4nOaS6E6KypvnT8fpQHTgDs1gOwoclxlXOKEuFQWoXVe4NgaAvPGXEiMPirkOJz2ICUA2K1HZIP/agK3C4/kIkMM4jAVETIORpwOhYz6WQqwFibj50BK4i47XHlqjsQnZQaQlbymlC6Aq9gE2OY6eYoB5w9xPHmRu9NLIa1uVjLly+1e/l57UBzwrFIWIpWpktyEoVlUSm9j6Ej6VKE5w6rwQnTjPrLJ4m8HwnLAtJSemQ5T/3rRC9rR73EzTsLeXd4Cd7s4bCgph9xoj0ufgQUkVoXKUmsTimZZclRTzTk0SV8NzWxdmetR/pcTofjc/SobzQl1qfAs3W4j1KvER8RcOTpQSmUyxJS2SU6230OxG9S/g5eKOZvo+DIfDvDDUaSy99luNOJVZK23VEC+hJTe1tepqudvRw3CpxLKdzXzidPgzWaxG8KAW4Lu/8AjK+goBlQBQEPD93fxD9BQCDj9p/IyuPMERSVH2kZkrBGxHpa/wA6rqVYU1mTwQnUjBZkZzCiTWZTslGJMqdeSEuLMdRFhsAKo32l4lG90vE1nhcO92QX3g+tVyV8vlggnQZbnb/NaYSUkmjRGSksopCuyuEmRzEsPFoKzcjmjlFX9WUi/pa9Yat3XjJqNFteO0jVGlTaTc8ew44Z4WTCK+RHJSpwuIS6sKDRIseXpdIPXXXTyqne72XVoY9Zf4J8zQWtTgh6tUjMFcpu4uAeoB3F96qdblPPRTjxJbFr5mc4mDJVJ708w0HkpypcA8VvLfyrbaSu5N8+kvDBTWVFJc22LuKIjq5TDqYSXzHuWnC7lsVCyvD8Bver6k6qfyxz7l9tQtZwzVqbL8MFV4swN+XLiylwVIcjqCjlWFBwA5gk6C1iN9dCRbaq3XrLufc0qys3+f8A/P7nzirDzOcS7Jwx4OJTlzNPKSSn+k2RqKjvFVa0yfw61eldcF/kkrxZlEJUHuL0ZlaC34Nxm3IzJF1X113rm+tdaDRL4KpdSrF/99WXjhBlKIjLaEuIShAQA6AF2GlzbTXetcJbUc4weRWpc1Nwyn9VoIO1TA3n2o70cJW5FeDwaWbBy38t77+VTXSUtpaiec7Kxh2IhUF2Iww+mQ446RclF7IQOt7nxf8Ahep088B4c9KbxRcpK4j01wpsdFJQlGUFN7FSUlRF9AaA4cFspkYdKwqUpLKYywwX2lgJczEkWv8AzXGoO9x1vQHfhTHJENqdAeShTsBguMuJGVLiLGxULWBGh9bnyuQFXY/w+3IKZcmE6Xf9US3XbhxZV/KjS1t7+lAMcZxBxWMmPNlSIjBCDEDSghDpv4gpdtydLfDTqBNxniKbIxRzDorrUMNoCuY4nOt24GqE6DTX5UA+ZxtyNKiQJB5qnmVHvJsnOtG6eWAQNDf2qAbYdjrT0iRHQVcyOU8wEWHjBKSD1GhoCVGxFpxbjaHEKW0QHEg3KCRcXHS4oDgMfinQSWL/AIqf1oD5ghvzyNucr6JoBnQBQEPD93fxD9BQHzF23FNLDOTm5Tyy4LpCulx5VxpPU40nqZZg+N42/KkQkmE27HCS45kNvELgDzphDCNOwFqQllKZa23Hh7Sm0kJOumh9K6dKTjfFUyRPchYWqOjkJzOuPa3Uf/TSPra/woCZw7x4XYUx2Q2lqTCzJebv4cyQcpHXKogj4GgK9g/bCtbAbXDdXPVYIZQkhKwRcOXOqU+e/n7gLR2a8RyZaZLc1CEPx3cisgsLEXA3Oo1oDxx1x8nD5EdstlxCgVSMoJLTdwEr06XJ0O9vmB7xziZ0z4UWIpvI4gyH3Fajki1ra6X1191AQ/8A4vQMytH+UlWTnholsm9vaH6UB44r4pxOJmeRHjPxFLQlopcIWQsgJv01J3oB7wjjc2QpxMyAYgSBlVzQsKPUWA08+tAOcXwtqS3y3k5k3vvax8xVlOrKlLaiyqrRhVjszXQVSXwo1GAKJzkVJNhmWMt/LUp6Date/Z68EzF8O2fw6kkJeJuAHZamnH1ImpbSQnxFslJ1tcXv5jWubVrU1Tj9yShd031lJfXoPsrCl90MJeEpEYm+VpdjcHRWbUlXqa7u9u10VOKI7zdJ9NLgwwpqJFjPx1RprXPSQ66sZ1kWt7fkATbS2p86juLfVnF+5Pf0uvCS9iFwhGjRHmixi0jkIBCo7ybpIOwB0CNddBUZWNdd0lHlC3l3iTx03JxZfcm24yY2dKkyy6FKA3OVGhCtxbqKzypzjqmaY1actJI8dri2nS3EaiyHp6Qkx3kJIy6+1zPIWufI9RUCwmcZLWidgSHfEoLXnc815EA/MkmgIfHuPjCcV70QSmREUjKP5nEHw38hqNaA+4dhysLwOVJfP/OSEFbq1e1mXohF/TN8yaAgdluF4bKaQw5hi+ahoKW88z4VnqQq/rp6UBqHDjCW0uoQkJQl0pSkbAAJsBQDegCgIeH7u/iH6CgE/F2KTWeX3GO1IuTzAtzKU7Wt79flXMo5tIoHD8zEYk+bMkYW8pMnJcMLSspyC2gvdV/hXV0nV0mtwpHMbQvKpGZIOVYsoX6EdDQGdM9lER1+W5MyuF58uNlLikqSDuD8SfPpUOchnGVxJbL8CscMcAyu64wy2FNl5wNMB3QrQ2pZuT1BSoC/vqWV4kcGx4PhwaaaCko5iGkNlQGvhAFgd7XroKb2fO5cUxhk785tweoUk/8AagJacDZGITnZUhpYkMpaDKrAob6g3OtzqLVBzinhsujb1ZR2oxbXoVHgzg1TSsQbclNnOz3aI4XEqPLOboDpbwi3/upzkfEO3qpZcXwZ24fx9xnD/s1eGSFyEIUzlS3dtdwbLLnsgG+pqZS1g+8SQ1wMJwyNI8REtkOkXISArMRf4WFAahjk8MR3nrE8ttS7D0BNAYvDw6ajCvtc4lITIKS4UKVmbUM1kpynQE/4voKAc4241PnxRNbzNMYeqS8ix8KlhJ2GvQaUB47M8WbjNYjJa5owpuymUr1UFC+cIF7gajfqR60BaeDeKps4tvCKyiG5eyg/mcTba4ta/p/4QJmOdokGJIMd50hwC6sqFKCPLMQNNP8AzWgJ8yfBLCZDymQ0tIUlbgAuCL6X12qUako6MhKnCXWWRNhOH4VPStUZKFhCsqii4sd6vje11pJmaVjQkurwPbnBTiARGmPNC9wgklI9NCP96vV9GX4kE/qUPk+UfwqjX0PIj4qyRqzJSDcZtD/tY+tG7Sp2OISvafapEHGm1PuMOTsMUsx1Fbam3MwBNr+HqPCDYnpUN3pS6lRe6LN5rR69N+zF/aLPbxKKIzT6Y6w4la0yEKAIF/CbA9bH4VF2VZaLPoSjf0H0N49SZw/xBi63WUrahOMlVnFsu6hPna+lvK2tZ5U5w6yaNMKsJ9Vpl1wXd/8AGV9E1AsGVAFAQ4G7v4h+goCvcadyitGVJaUrxBNm03KlKOmmmp8zVE7enN5aKZW9OTy0IODsWh4iqzMKU23Y2eVoi4/luFnWou0peBHdqfgaInK2gAqslIAupXyuT1rQlhYL0sLBEXhzDilWAKgfEEq1BOuoGxNedW5JtastqUen6No1Qu6sFhM8IwZg+yL200Ve3pVPwKz8r4slv1bxPpwRvoVp9yq78Ft11XJejY32p2pP2GKEAfr1NvOvVjHCSMjeRfiOAR31ZnWkqVtcjX51CdGnN5kjTRvK9FYhJpeBX8cwDDY6UF9vIHHEtJIKvaWbAafWq3Z0X3TSuV7td4mf8CRLWCXE+5xX61zc6fZniyXxi6erXBHqHwlyloLcp8JSQShSgoHW9tRpXY2+y8qTx4EavKKqxanTjl9qWDq7jAlRFuQkpkAqU2UqJSDYlKx9bedbaUYOWJvCPIqucY5gsszCFw9HZKG5yZ6Yza8yIyjnZBv1NgVAeWvv1rW7La/Ckn/cxq/2fxYOP9iw4vxA1Hf75hrKJTz5Db6VOlCglI8OUHQa7m3Qaa6UTta0NYs0U7ujPSSI/C0ZzD2p+IS46mmX1JIhs2cCE7KWR7JvfW3S/pbO+jU0ZInCU1j7T52EJWIK2lGXdCkNJKbkKTce16D1odFvZ5FxV4Pz4TkcJkyCpSXh4lAE2uQDZIuRagL32l8Fd+S2+zl7zGOZsLF0LF78tQOliRvQEWLx2VYKqfGjDOkWLKdkqBsToPZA8XuoA4LxHFnwxIW7DfjOjxBsFKkD0NrFQOhTQFqXxRFT3jM8kd1y8/8A6Mw8N/fY0A0beSpIWkgpIzA9LEXv7rUBwdYZfQCoIdQRcHRQPqD+lSjOUeq8EJU4z6JLIre4MhqIPJCSNspI+hrQrysljaM7saD7uCdgu7/4yvoKymsZUAUBDw/d38Q/QUB3kPpQMy1JSkblRAA+JoDL+xbF47ceSwp9tJRLcCApaRmSbWKRfUH0oCJ2tKaViMRGJcxOHctVigmxdPVVtiBb4e80BS+H8MdLGKsYYX3klTKmXkgpzpQpQUnNoL2XsN8tAWRPZktqewxHXLjxnY4W+tpZ/wBRN9Cra9zsfhQFo7NZb7c3EMPdfckNxi2Wlum67KGoJ69PlQCOTgsuXjOIoamyIqG0IWMpJSSUgJ0uBl0V/mgITPaLNXBw4c1tlyQ6625JcT4QG8trja6s2p9PXQCu4/isvEEIXJlXaROREsynKhd8x5yVX1VYaAjS4NAarMCMBgPvc6RKJIy89zN4iLJSDbRN9TQEPBeLcRZlQ2MSaYKZiSW1tEgpKUhRChqOo+dAU3s44/ehYenPAcXFQ4rmSUubFar+yU+K17b0BpON9okdl9uM20/KedQFhDKAfCoXBNyNxr9aAgcTY/grbxYlFtLo9rKg3ST5lIsDV8LmrDSTM9S1oz60ULuJI+HQkoUJrrPNGZpLZK8wP8wSnUjXzrQuUJd+KZllybBfhycff/v9x2nh2UjwJnhYWkjlPI0Um2oylRNrb0lc0J9anj0Yja3ENKufVfuUTg/A2FPiZEjc3kr17u6pFlWvlKFdPMaVF07afVk0/qTVW6h1oJr6DviONHkyecuVOw5xxAbcSAUpWlN7a/E66+6uOyqawakvoySv6ek8xf1Qyk42zhLERuIzz4V1JfW2c60XFwSkb5iTcny91ZpU5w6JJo1QqQn1WmKOz7ETBhYlMUytmIXS9GbWLGxuLZeiScoHuPxgTPScFU1w7MdeN35TapLpPmqxA+At/mgCbjbs5iNhcA2WuM2ZT+4ZRlSMum6la6XHl1JAHrifFjEkRMJgSmoSENlTjzllW/pTrpc2JPnfpagLZwz9qJdCZa40iOU3Dzd0qv08OoN/SgHeC7v/AIyvoKAZUAUBDw/d38Q/QUAp4xg94bDK4oktnxEFeWxB09apqznHqxz7lVSc49WOSrxeCWhbLhUVJGxWSdfPfWqucuH3FxK1UrvuriXudFLrYSoIvoSFJCk/I1ZXVWUMUpJP6rJrpuKfzohs4Y8hIS24hCR/KhAAHuAFq82VryhL85L2NSq267n3OncpH3w+VQ3LlDtr/Y7z1v5PuS4UdSL51BZNtcoG31r0rWlVpxaqz236YM9WcJP5Y4FOKQp6nCWZDaEfypLevxOt6lUhWbzGSNdvWs4wSqU2345/4EU/h6a61yXW4bjV82QoFr+dgBY/rVeLnxRftcmPsmcnsAlFttpUOGtppYWhA8ISobKFjofWu7VyuxHHDk2S6JSXsW3iaA3IiutPtqcQpPiQj2j/AO31B2rZGO00tDx5y2U3qZpwzBwuM8FuvS3XEpLbZk3PKSQQUpA20Nr9OlbHyfWxlYfuYlylQzh5XqjrA7P2HEGO1izhglWbuwy33uRnvexPTLWedGpDrRZphXpz6YyRK444XlyZ0UQ2ExxGy5ZvMuctvYybm3kb38xc1UXFb404JnMypCYyVrhTXc7qm20uOJzE5k2JBtck6ED5agNMdw7kYthjMBl8uxkoQ4tSbtljqSrooDNc2G4oDxwm83FxbEUvJEmQEuSGn0qzkIF7s21ynpYeVvKgJyuP5EVjDZUpCQxJDhklDdiFbosPMi/vsaA4o41nN4aJUptpxcx9LcRlSbBAVmsVnqNNNBtvrp1NrQ44p6nrg/lzJT0aTHQzIZSF82I6ShQJt00SduuuugtWmF7WisZz6mSdhQk84x6dBbXcAmNghqWHkWty5CM1x5E63+VWc/Qn14Y9Crd7in1Kmfo0QMdxCSuM6xNiENOIKFOsnNluPay9QN9xtTdqM/w59Pgzm916f4tPo8Uc+zBGHwowZZeSXFG7i1jIpaumhJ0GwFzVVS0rQ1jwL6d7RqaS4lJfQiPKlv4xhypLUheZEhr+IhtCbgDT2dLa3BNttKzNY1NSafSjXeDHYqobRgm8cCyN9LHUG+t773odJOC7v/jK+goBlQBQEPD93fxD9BQEygCgCgCgCgCgCgCgCgCgOTrKVe0kK94vXU2tDjinqhPN4RiOm6mEg+afD9K0QvK0NJGadlQnrESucCrbUVRJS2QdMpuf8gj6VpV/GSxVgmZHydKLzSm19Dy3hGLNgZZKF+iv+6aOtaS1g0FQvY6TT9SQMRxRv24zTo/6FWP1/wBqhzVpLSbXqifO3kdYJ+jFMLFVRXnHE4SW3HT41t3uo3vqQgg6671JWVKS+WoiDv60XiVJnHiTiOHOa7tOYfQnMFW2NwfgfTaj5Nm1mEkzq5VgnicWjpxTieG4jFMVxam06FCg2fARoCOlhtbyvVb5Prrs+5auU7d9v2Dsf4aVCDwRKYkMrsfAjKsK/wCrra17CstSlOm8SWDXTqwqLMHk0moFh8NALcQwGO9/qsoUfO2vzGtW069SHVbRRUt6VTrRTE8LgsMPJcjPuNJv42/aCh5bj/N60TvXUhs1IpvxM1OwVKe1Tk0vAs7DKUAJSkJSNgBYD4CsR6BBwXd/8ZX0FAMqAKAh4fu7+IfoKAmUAUAUAUAUAUAUAUAUAUAUAUAUAUB8oAoDytsHcA+8UWUcwnqR3sOaWbqabUd7lAP+1SVSa7XxIulB6pHyFhrTJUWm0oKrZsote17fU12dSc8bTzg5ClCDbikskyoFgUAUAUB8oBdgu7/4yvoKAZUAUAufwm6lKS66jMbkJULX89QaA8fY5/uZH5h+2gD7HP8AcyPzD9tAH2Of7mR+YftoA+xz/cyPzD9tAH2Of7mR+YftoA+xz/cyPzD9tAH2Of7mR+YftoA+xz/cyPzD9tAH2Of7mR+YftoA+xz/AHMj8w/bQB9jn+5kfmH7aAPsc/3Mj8w/bQB9jn+5kfmH7aAPsc/3Mj8w/bQB9jn+5kfmH7aAPsc/3Mj8w/bQB9jn+5kfmH7aAPsc/wBzI/MP20AfY5/uZH5h+2gD7HP9zI/MP20AfY5/uZH5h+2gD7HP9zI/MP20AfY5/uZH5h+2gPn2Of7mR+YftoCXh8INJIClKuoqJUbkk0BKoAoAoAoAoAoAoAoAoAoAoAoAoAoAoAoAoAoAoAoAoAoAoAoAoAoAoAoA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57300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Compulsions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Repeatedly bathing </a:t>
            </a:r>
          </a:p>
          <a:p>
            <a:r>
              <a:rPr lang="en-US" dirty="0" smtClean="0"/>
              <a:t>Refusing to shake hands or touch doorknobs </a:t>
            </a:r>
          </a:p>
          <a:p>
            <a:r>
              <a:rPr lang="en-US" dirty="0" smtClean="0"/>
              <a:t>Repeatedly checking things </a:t>
            </a:r>
          </a:p>
          <a:p>
            <a:r>
              <a:rPr lang="en-US" dirty="0" smtClean="0"/>
              <a:t>Constantly counting </a:t>
            </a:r>
          </a:p>
          <a:p>
            <a:r>
              <a:rPr lang="en-US" dirty="0" smtClean="0"/>
              <a:t>Constantly arranging things in a certain way </a:t>
            </a:r>
          </a:p>
          <a:p>
            <a:r>
              <a:rPr lang="en-US" dirty="0" smtClean="0"/>
              <a:t>Eating foods in  specific order </a:t>
            </a:r>
          </a:p>
          <a:p>
            <a:r>
              <a:rPr lang="en-US" dirty="0" smtClean="0"/>
              <a:t>Being stuck on words, images or thoughts that won’t go away </a:t>
            </a:r>
          </a:p>
          <a:p>
            <a:r>
              <a:rPr lang="en-US" dirty="0" smtClean="0"/>
              <a:t>Repeating words </a:t>
            </a:r>
          </a:p>
          <a:p>
            <a:r>
              <a:rPr lang="en-US" dirty="0" smtClean="0"/>
              <a:t>Needing to perform tasks a certain number of times </a:t>
            </a:r>
          </a:p>
          <a:p>
            <a:r>
              <a:rPr lang="en-US" dirty="0" smtClean="0"/>
              <a:t>Collecting / </a:t>
            </a:r>
            <a:r>
              <a:rPr lang="en-US" smtClean="0"/>
              <a:t>hoarding items </a:t>
            </a:r>
          </a:p>
        </p:txBody>
      </p:sp>
    </p:spTree>
    <p:extLst>
      <p:ext uri="{BB962C8B-B14F-4D97-AF65-F5344CB8AC3E}">
        <p14:creationId xmlns:p14="http://schemas.microsoft.com/office/powerpoint/2010/main" val="6950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Video Clip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abcnews.go.com/WNT/video/extreme-affliction-ocd-16046438</a:t>
            </a: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4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00487"/>
              </p:ext>
            </p:extLst>
          </p:nvPr>
        </p:nvGraphicFramePr>
        <p:xfrm>
          <a:off x="152400" y="152400"/>
          <a:ext cx="8839200" cy="5129675"/>
        </p:xfrm>
        <a:graphic>
          <a:graphicData uri="http://schemas.openxmlformats.org/drawingml/2006/table">
            <a:tbl>
              <a:tblPr/>
              <a:tblGrid>
                <a:gridCol w="3830320"/>
                <a:gridCol w="2062480"/>
                <a:gridCol w="2946400"/>
              </a:tblGrid>
              <a:tr h="104581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Lifetime Prevalence of Selected Psychological Disorders Among Americans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3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Women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Anxiety Disorders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 Phobia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Phobia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Panic 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6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Predict the difference between anxiety and mood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 illness in which people have uncontrollable mood changes </a:t>
            </a:r>
          </a:p>
          <a:p>
            <a:r>
              <a:rPr lang="en-US" dirty="0" smtClean="0"/>
              <a:t>Kinds of Mood Disorders </a:t>
            </a:r>
          </a:p>
          <a:p>
            <a:pPr lvl="1"/>
            <a:r>
              <a:rPr lang="en-US" dirty="0" smtClean="0"/>
              <a:t>Bi-Polar </a:t>
            </a:r>
          </a:p>
          <a:p>
            <a:pPr lvl="1"/>
            <a:r>
              <a:rPr lang="en-US" dirty="0" smtClean="0"/>
              <a:t>Depression </a:t>
            </a:r>
          </a:p>
          <a:p>
            <a:pPr lvl="1"/>
            <a:r>
              <a:rPr lang="en-US" dirty="0" smtClean="0"/>
              <a:t>Schizophrenia </a:t>
            </a:r>
          </a:p>
        </p:txBody>
      </p:sp>
      <p:pic>
        <p:nvPicPr>
          <p:cNvPr id="8194" name="Picture 2" descr="Image result for mood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5" y="3581400"/>
            <a:ext cx="470883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Bi-Polar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Extreme changes in in mood, from mania to depression </a:t>
            </a:r>
          </a:p>
          <a:p>
            <a:r>
              <a:rPr lang="en-US" dirty="0" smtClean="0"/>
              <a:t>Between these mood episodes, they experience normal moods </a:t>
            </a:r>
          </a:p>
          <a:p>
            <a:endParaRPr lang="en-US" dirty="0"/>
          </a:p>
        </p:txBody>
      </p:sp>
      <p:pic>
        <p:nvPicPr>
          <p:cNvPr id="13314" name="Picture 2" descr="http://erikaearl.files.wordpress.com/2010/06/istock_000004474493xsmall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12248"/>
            <a:ext cx="3505200" cy="2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Describes an increasingly restless, energetic, talkative, reckless, powerful period </a:t>
            </a:r>
          </a:p>
          <a:p>
            <a:r>
              <a:rPr lang="en-US" dirty="0" smtClean="0"/>
              <a:t>At some point, this up feeling can change into something darker </a:t>
            </a:r>
          </a:p>
          <a:p>
            <a:pPr lvl="1"/>
            <a:r>
              <a:rPr lang="en-US" dirty="0" smtClean="0"/>
              <a:t>Irritation </a:t>
            </a:r>
          </a:p>
          <a:p>
            <a:pPr lvl="1"/>
            <a:r>
              <a:rPr lang="en-US" dirty="0" smtClean="0"/>
              <a:t>Confusion</a:t>
            </a:r>
          </a:p>
          <a:p>
            <a:pPr lvl="1"/>
            <a:r>
              <a:rPr lang="en-US" dirty="0" smtClean="0"/>
              <a:t>Anger </a:t>
            </a:r>
          </a:p>
          <a:p>
            <a:pPr lvl="1"/>
            <a:r>
              <a:rPr lang="en-US" dirty="0" smtClean="0"/>
              <a:t>Feeling trapped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www.youtube.com/watch?v=KtHXzDqXy3w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Mental Health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the way people think about and respond to events in their daily lives </a:t>
            </a:r>
          </a:p>
          <a:p>
            <a:r>
              <a:rPr lang="en-US" dirty="0" smtClean="0"/>
              <a:t>Characterized by abnormal </a:t>
            </a:r>
          </a:p>
          <a:p>
            <a:pPr lvl="1"/>
            <a:r>
              <a:rPr lang="en-US" dirty="0" smtClean="0"/>
              <a:t>Thoughts </a:t>
            </a:r>
          </a:p>
          <a:p>
            <a:pPr lvl="1"/>
            <a:r>
              <a:rPr lang="en-US" dirty="0" smtClean="0"/>
              <a:t>Feelings </a:t>
            </a:r>
          </a:p>
          <a:p>
            <a:pPr lvl="1"/>
            <a:r>
              <a:rPr lang="en-US" dirty="0" smtClean="0"/>
              <a:t>Moods </a:t>
            </a:r>
          </a:p>
          <a:p>
            <a:pPr lvl="1"/>
            <a:r>
              <a:rPr lang="en-US" dirty="0" smtClean="0"/>
              <a:t>Ability to relate to others </a:t>
            </a:r>
          </a:p>
          <a:p>
            <a:pPr lvl="1"/>
            <a:r>
              <a:rPr lang="en-US" dirty="0" smtClean="0"/>
              <a:t>Daily functioning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Side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Hallucination </a:t>
            </a:r>
          </a:p>
          <a:p>
            <a:pPr lvl="1"/>
            <a:r>
              <a:rPr lang="en-US" dirty="0" smtClean="0"/>
              <a:t>Sensing something that is not real </a:t>
            </a:r>
          </a:p>
          <a:p>
            <a:r>
              <a:rPr lang="en-US" b="1" u="sng" dirty="0" smtClean="0"/>
              <a:t>Delusion </a:t>
            </a:r>
          </a:p>
          <a:p>
            <a:pPr lvl="1"/>
            <a:r>
              <a:rPr lang="en-US" dirty="0" smtClean="0"/>
              <a:t>False belief 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 breaks from reality in several ways </a:t>
            </a:r>
          </a:p>
          <a:p>
            <a:r>
              <a:rPr lang="en-US" dirty="0" smtClean="0"/>
              <a:t>Express little emotion; Unorganized thinking    </a:t>
            </a:r>
          </a:p>
          <a:p>
            <a:r>
              <a:rPr lang="en-US" b="1" u="sng" dirty="0" smtClean="0"/>
              <a:t>Paranoia </a:t>
            </a:r>
          </a:p>
          <a:p>
            <a:pPr lvl="1"/>
            <a:r>
              <a:rPr lang="en-US" dirty="0" smtClean="0"/>
              <a:t>Belief that other people want to harm someone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Symptoms </a:t>
            </a:r>
          </a:p>
          <a:p>
            <a:pPr lvl="1"/>
            <a:r>
              <a:rPr lang="en-US" dirty="0" smtClean="0"/>
              <a:t>Delusions </a:t>
            </a:r>
          </a:p>
          <a:p>
            <a:pPr lvl="1"/>
            <a:r>
              <a:rPr lang="en-US" dirty="0" smtClean="0"/>
              <a:t>Thought disorders </a:t>
            </a:r>
          </a:p>
          <a:p>
            <a:pPr lvl="1"/>
            <a:r>
              <a:rPr lang="en-US" dirty="0" smtClean="0"/>
              <a:t>Hallucinations </a:t>
            </a:r>
          </a:p>
          <a:p>
            <a:pPr lvl="1"/>
            <a:r>
              <a:rPr lang="en-US" dirty="0" smtClean="0"/>
              <a:t>Lack of desire / motivation to accomplish goals </a:t>
            </a:r>
          </a:p>
          <a:p>
            <a:pPr lvl="1"/>
            <a:r>
              <a:rPr lang="en-US" dirty="0" smtClean="0"/>
              <a:t>Lack of desire to form social relationships </a:t>
            </a:r>
          </a:p>
          <a:p>
            <a:pPr lvl="1"/>
            <a:r>
              <a:rPr lang="en-US" dirty="0" smtClean="0"/>
              <a:t>Involve problems with attention and memory </a:t>
            </a:r>
          </a:p>
          <a:p>
            <a:r>
              <a:rPr lang="en-US" dirty="0" smtClean="0">
                <a:hlinkClick r:id="rId2"/>
              </a:rPr>
              <a:t>http://www.youtube.com/watch?v=KBRAC4acr70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Mood disorder in which a person feels extremely sad and hopeless for at least 2 weeks </a:t>
            </a:r>
          </a:p>
          <a:p>
            <a:r>
              <a:rPr lang="en-US" dirty="0" smtClean="0"/>
              <a:t>Major Depressive Disorder ( MDD) </a:t>
            </a:r>
          </a:p>
          <a:p>
            <a:r>
              <a:rPr lang="en-US" dirty="0" smtClean="0"/>
              <a:t>Symptoms </a:t>
            </a:r>
          </a:p>
          <a:p>
            <a:pPr lvl="1"/>
            <a:r>
              <a:rPr lang="en-US" dirty="0" smtClean="0"/>
              <a:t>Extreme sadness </a:t>
            </a:r>
          </a:p>
          <a:p>
            <a:pPr lvl="1"/>
            <a:r>
              <a:rPr lang="en-US" dirty="0" smtClean="0"/>
              <a:t>Inability to cheer up </a:t>
            </a:r>
          </a:p>
          <a:p>
            <a:pPr lvl="1"/>
            <a:r>
              <a:rPr lang="en-US" dirty="0" smtClean="0"/>
              <a:t>Changes in sleeping &amp; eating patterns </a:t>
            </a:r>
          </a:p>
          <a:p>
            <a:pPr lvl="1"/>
            <a:r>
              <a:rPr lang="en-US" dirty="0" smtClean="0"/>
              <a:t>Tiredness </a:t>
            </a:r>
          </a:p>
          <a:p>
            <a:pPr lvl="1"/>
            <a:r>
              <a:rPr lang="en-US" dirty="0" smtClean="0"/>
              <a:t>Thoughts of death / suicide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are identified &amp; diagnosed </a:t>
            </a:r>
          </a:p>
          <a:p>
            <a:r>
              <a:rPr lang="en-US" dirty="0" smtClean="0"/>
              <a:t>Half of people with depression receive proper treatment </a:t>
            </a:r>
          </a:p>
          <a:p>
            <a:r>
              <a:rPr lang="en-US" dirty="0" smtClean="0"/>
              <a:t>80% of those who are treated respond </a:t>
            </a:r>
            <a:endParaRPr lang="en-US" dirty="0"/>
          </a:p>
        </p:txBody>
      </p:sp>
      <p:pic>
        <p:nvPicPr>
          <p:cNvPr id="11266" name="Picture 2" descr="Image result for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15699"/>
            <a:ext cx="3889375" cy="25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oupeeornottoupee.com/owen%20w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065"/>
            <a:ext cx="31242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5.fanpop.com/image/photos/31400000/Heath-heath-ledger-31421105-576-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7065"/>
            <a:ext cx="37338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pinoff.comicbookresources.com/wp-content/uploads/2014/08/robin-williams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16066"/>
            <a:ext cx="3352800" cy="26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telegraph.co.uk/multimedia/archive/02646/princess-diana-2_264694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61" y="3540787"/>
            <a:ext cx="3868882" cy="24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A friend tells you that he or she is thinking about suicide. He or she asks you not to tell anyone. </a:t>
            </a:r>
            <a:endParaRPr lang="en-US" dirty="0"/>
          </a:p>
          <a:p>
            <a:r>
              <a:rPr lang="en-US" dirty="0" smtClean="0"/>
              <a:t>What is the first thing that you should do? </a:t>
            </a:r>
          </a:p>
          <a:p>
            <a:r>
              <a:rPr lang="en-US" dirty="0" smtClean="0"/>
              <a:t>Then what should you do?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Suicide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Suicidal Thinking </a:t>
            </a:r>
          </a:p>
          <a:p>
            <a:pPr lvl="1"/>
            <a:r>
              <a:rPr lang="en-US" dirty="0" smtClean="0"/>
              <a:t>Is the desire to take one’s own life </a:t>
            </a:r>
          </a:p>
          <a:p>
            <a:r>
              <a:rPr lang="en-US" dirty="0" smtClean="0"/>
              <a:t>15 % of people commit suicide </a:t>
            </a:r>
          </a:p>
          <a:p>
            <a:r>
              <a:rPr lang="en-US" dirty="0" smtClean="0"/>
              <a:t>One of leading causes of death for teenagers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 year there are approximately 10 youth suicides for every 100,000 youth  </a:t>
            </a:r>
          </a:p>
          <a:p>
            <a:r>
              <a:rPr lang="en-US" dirty="0" smtClean="0"/>
              <a:t>Suicide is the 3</a:t>
            </a:r>
            <a:r>
              <a:rPr lang="en-US" baseline="30000" dirty="0" smtClean="0"/>
              <a:t>rd</a:t>
            </a:r>
            <a:r>
              <a:rPr lang="en-US" dirty="0" smtClean="0"/>
              <a:t> leading cause of death for teens </a:t>
            </a:r>
          </a:p>
          <a:p>
            <a:r>
              <a:rPr lang="en-US" dirty="0" smtClean="0"/>
              <a:t>8.5% of students in grades 9-12 reported a suicide within the last year </a:t>
            </a:r>
          </a:p>
          <a:p>
            <a:r>
              <a:rPr lang="en-US" dirty="0" smtClean="0"/>
              <a:t>For every adolescent that commits suicide, there are between 50 and 200 attempts</a:t>
            </a:r>
          </a:p>
          <a:p>
            <a:r>
              <a:rPr lang="en-US" dirty="0" smtClean="0"/>
              <a:t>1 in 5 high school students seriously considered suicide </a:t>
            </a:r>
          </a:p>
          <a:p>
            <a:r>
              <a:rPr lang="en-US" dirty="0" smtClean="0"/>
              <a:t> 1 in 6 had plans to attempt suicide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Helping a Suicidal person: What to do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your feelings if you think the person is suicidal </a:t>
            </a:r>
          </a:p>
          <a:p>
            <a:r>
              <a:rPr lang="en-US" dirty="0" smtClean="0"/>
              <a:t>Tell the suicidal person how concerned you are and how much you care </a:t>
            </a:r>
          </a:p>
          <a:p>
            <a:r>
              <a:rPr lang="en-US" dirty="0" smtClean="0"/>
              <a:t>Talk calmly with the suicidal person </a:t>
            </a:r>
          </a:p>
          <a:p>
            <a:r>
              <a:rPr lang="en-US" dirty="0" smtClean="0"/>
              <a:t>Find professional help </a:t>
            </a:r>
          </a:p>
          <a:p>
            <a:r>
              <a:rPr lang="en-US" dirty="0" smtClean="0"/>
              <a:t>Stay with the person until help arrives </a:t>
            </a:r>
          </a:p>
          <a:p>
            <a:r>
              <a:rPr lang="en-US" dirty="0" smtClean="0"/>
              <a:t>Be a listener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feeling produced into response to a life event </a:t>
            </a:r>
          </a:p>
          <a:p>
            <a:r>
              <a:rPr lang="en-US" b="1" u="sng" dirty="0" smtClean="0"/>
              <a:t>Emotional Health </a:t>
            </a:r>
          </a:p>
          <a:p>
            <a:pPr lvl="1"/>
            <a:r>
              <a:rPr lang="en-US" dirty="0" smtClean="0"/>
              <a:t>The way a person experiences &amp; deals with feelings </a:t>
            </a:r>
          </a:p>
        </p:txBody>
      </p:sp>
    </p:spTree>
    <p:extLst>
      <p:ext uri="{BB962C8B-B14F-4D97-AF65-F5344CB8AC3E}">
        <p14:creationId xmlns:p14="http://schemas.microsoft.com/office/powerpoint/2010/main" val="4212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Helping a suicidal person: What not to do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 not dare the person to make the attempt </a:t>
            </a:r>
          </a:p>
          <a:p>
            <a:r>
              <a:rPr lang="en-US" dirty="0" smtClean="0"/>
              <a:t>Judge the suicidal person </a:t>
            </a:r>
          </a:p>
          <a:p>
            <a:r>
              <a:rPr lang="en-US" dirty="0" smtClean="0"/>
              <a:t>Analyze the suicidal person’s motives </a:t>
            </a:r>
          </a:p>
          <a:p>
            <a:r>
              <a:rPr lang="en-US" dirty="0" smtClean="0"/>
              <a:t>Argue or try to convince the suicidal person why he / she should not attempt suicide </a:t>
            </a:r>
          </a:p>
          <a:p>
            <a:r>
              <a:rPr lang="en-US" dirty="0" smtClean="0"/>
              <a:t>Keep the suicidal person’s self destructive thoughts a secret </a:t>
            </a:r>
          </a:p>
          <a:p>
            <a:r>
              <a:rPr lang="en-US" dirty="0" smtClean="0"/>
              <a:t>Leave a suicidal person alone </a:t>
            </a:r>
          </a:p>
          <a:p>
            <a:r>
              <a:rPr lang="en-US" dirty="0" smtClean="0"/>
              <a:t>Do not delay dealing with the situation </a:t>
            </a:r>
          </a:p>
          <a:p>
            <a:r>
              <a:rPr lang="en-US" dirty="0" smtClean="0"/>
              <a:t>Do not tell them about someone who has it worse </a:t>
            </a:r>
          </a:p>
          <a:p>
            <a:r>
              <a:rPr lang="en-US" dirty="0" smtClean="0"/>
              <a:t>Do not say “ everything will be alright” or “pull it together”</a:t>
            </a:r>
          </a:p>
        </p:txBody>
      </p:sp>
    </p:spTree>
    <p:extLst>
      <p:ext uri="{BB962C8B-B14F-4D97-AF65-F5344CB8AC3E}">
        <p14:creationId xmlns:p14="http://schemas.microsoft.com/office/powerpoint/2010/main" val="20595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Suicidal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www.youtube.com/watch?v=OT8lw1Rl-WM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2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Suicide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http://www.suicidepreventionlifeline.org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" y="609600"/>
            <a:ext cx="8229600" cy="1066800"/>
          </a:xfrm>
        </p:spPr>
        <p:txBody>
          <a:bodyPr/>
          <a:lstStyle/>
          <a:p>
            <a:r>
              <a:rPr lang="en-US" dirty="0" smtClean="0"/>
              <a:t>Treating Mental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Most people wait too long to seek help </a:t>
            </a:r>
          </a:p>
          <a:p>
            <a:r>
              <a:rPr lang="en-US" dirty="0" smtClean="0"/>
              <a:t>Where to find help… </a:t>
            </a:r>
          </a:p>
          <a:p>
            <a:pPr lvl="1"/>
            <a:r>
              <a:rPr lang="en-US" altLang="en-US" b="1" u="sng" dirty="0" smtClean="0"/>
              <a:t>Teen Hotline </a:t>
            </a:r>
          </a:p>
          <a:p>
            <a:pPr lvl="2"/>
            <a:r>
              <a:rPr lang="en-US" altLang="en-US" dirty="0" smtClean="0"/>
              <a:t>Phone number teens can call to talk to a person privately about their problems </a:t>
            </a:r>
          </a:p>
          <a:p>
            <a:pPr lvl="1"/>
            <a:r>
              <a:rPr lang="en-US" altLang="en-US" b="1" u="sng" dirty="0" smtClean="0"/>
              <a:t>Counselor </a:t>
            </a:r>
          </a:p>
          <a:p>
            <a:pPr lvl="2"/>
            <a:r>
              <a:rPr lang="en-US" altLang="en-US" dirty="0" smtClean="0"/>
              <a:t>Professional who helps people through difficult problems by talking</a:t>
            </a:r>
          </a:p>
        </p:txBody>
      </p:sp>
    </p:spTree>
    <p:extLst>
      <p:ext uri="{BB962C8B-B14F-4D97-AF65-F5344CB8AC3E}">
        <p14:creationId xmlns:p14="http://schemas.microsoft.com/office/powerpoint/2010/main" val="39859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Help..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Psychologist</a:t>
            </a:r>
          </a:p>
          <a:p>
            <a:pPr lvl="1"/>
            <a:r>
              <a:rPr lang="en-US" dirty="0" smtClean="0"/>
              <a:t>Person who tries to change thoughts, feelings, and actions by finding some reason behind them or by suggesting new ways to manage emotions </a:t>
            </a:r>
          </a:p>
          <a:p>
            <a:r>
              <a:rPr lang="en-US" b="1" u="sng" dirty="0" smtClean="0"/>
              <a:t>Psychiatrist</a:t>
            </a:r>
          </a:p>
          <a:p>
            <a:pPr lvl="1"/>
            <a:r>
              <a:rPr lang="en-US" dirty="0" smtClean="0"/>
              <a:t>Medical doctor who specializes in illnesses of the brain and body that affect emotions and behavior  </a:t>
            </a:r>
          </a:p>
        </p:txBody>
      </p:sp>
    </p:spTree>
    <p:extLst>
      <p:ext uri="{BB962C8B-B14F-4D97-AF65-F5344CB8AC3E}">
        <p14:creationId xmlns:p14="http://schemas.microsoft.com/office/powerpoint/2010/main" val="36375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&amp; Emotions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&amp; Social Changes in teens </a:t>
            </a:r>
          </a:p>
          <a:p>
            <a:r>
              <a:rPr lang="en-US" dirty="0" smtClean="0"/>
              <a:t>Freedoms, responsibilities, and new experiences </a:t>
            </a:r>
          </a:p>
          <a:p>
            <a:r>
              <a:rPr lang="en-US" b="1" u="sng" dirty="0" smtClean="0"/>
              <a:t>Hormones </a:t>
            </a:r>
          </a:p>
          <a:p>
            <a:pPr lvl="1"/>
            <a:r>
              <a:rPr lang="en-US" dirty="0" smtClean="0"/>
              <a:t>Chemicals that help control how the body grows and functions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Released into blood by brain and other organs called </a:t>
            </a:r>
            <a:r>
              <a:rPr lang="en-US" b="1" i="1" dirty="0" smtClean="0"/>
              <a:t>GLANDS</a:t>
            </a:r>
            <a:r>
              <a:rPr lang="en-US" i="1" dirty="0" smtClean="0"/>
              <a:t> </a:t>
            </a:r>
          </a:p>
          <a:p>
            <a:pPr marL="36576" indent="0">
              <a:buNone/>
            </a:pPr>
            <a:r>
              <a:rPr lang="en-US" dirty="0" smtClean="0"/>
              <a:t>Affects: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Emotions 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Mood Changes 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Energy Level </a:t>
            </a:r>
          </a:p>
        </p:txBody>
      </p:sp>
    </p:spTree>
    <p:extLst>
      <p:ext uri="{BB962C8B-B14F-4D97-AF65-F5344CB8AC3E}">
        <p14:creationId xmlns:p14="http://schemas.microsoft.com/office/powerpoint/2010/main" val="11004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 set of emotions arranged by how pleasant they are</a:t>
            </a:r>
          </a:p>
          <a:p>
            <a:r>
              <a:rPr lang="en-US" dirty="0" smtClean="0"/>
              <a:t>Emotions on spectrum are opposite: </a:t>
            </a:r>
          </a:p>
          <a:p>
            <a:pPr lvl="1"/>
            <a:r>
              <a:rPr lang="en-US" dirty="0" smtClean="0"/>
              <a:t>Happiness &amp; sadness </a:t>
            </a:r>
          </a:p>
          <a:p>
            <a:pPr lvl="1"/>
            <a:r>
              <a:rPr lang="en-US" dirty="0" smtClean="0"/>
              <a:t>Love &amp; hate  </a:t>
            </a:r>
            <a:endParaRPr lang="en-US" dirty="0"/>
          </a:p>
        </p:txBody>
      </p:sp>
      <p:pic>
        <p:nvPicPr>
          <p:cNvPr id="1026" name="Picture 2" descr="http://digital.coolspringspress.com/rp_columns_images/images/5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810000" cy="34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Situations, people and events that cause a person to feel an emotion </a:t>
            </a:r>
          </a:p>
          <a:p>
            <a:r>
              <a:rPr lang="en-US" dirty="0" smtClean="0"/>
              <a:t>Different emotional Triggers:</a:t>
            </a:r>
          </a:p>
          <a:p>
            <a:pPr lvl="1"/>
            <a:r>
              <a:rPr lang="en-US" dirty="0" smtClean="0"/>
              <a:t>Affect people differently </a:t>
            </a:r>
          </a:p>
          <a:p>
            <a:pPr lvl="1"/>
            <a:r>
              <a:rPr lang="en-US" dirty="0" smtClean="0"/>
              <a:t>Allows you to understand you emotions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Predict how a situation will affect you</a:t>
            </a:r>
          </a:p>
          <a:p>
            <a:pPr lvl="1"/>
            <a:r>
              <a:rPr lang="en-US" dirty="0" smtClean="0"/>
              <a:t>Avoid situations that cause unpleasant emotions </a:t>
            </a:r>
          </a:p>
          <a:p>
            <a:pPr lvl="1"/>
            <a:r>
              <a:rPr lang="en-US" dirty="0" smtClean="0"/>
              <a:t>Seek out situations that cause pleasant emotions </a:t>
            </a:r>
          </a:p>
          <a:p>
            <a:r>
              <a:rPr lang="en-US" dirty="0" smtClean="0"/>
              <a:t>May not be able to avoid triggers </a:t>
            </a:r>
          </a:p>
        </p:txBody>
      </p:sp>
    </p:spTree>
    <p:extLst>
      <p:ext uri="{BB962C8B-B14F-4D97-AF65-F5344CB8AC3E}">
        <p14:creationId xmlns:p14="http://schemas.microsoft.com/office/powerpoint/2010/main" val="14302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Skills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u="sng" dirty="0" smtClean="0"/>
              <a:t>Body Language</a:t>
            </a:r>
          </a:p>
          <a:p>
            <a:pPr lvl="1"/>
            <a:r>
              <a:rPr lang="en-US" dirty="0" smtClean="0"/>
              <a:t>Expressing emotions with the face, hands, and posture  </a:t>
            </a:r>
          </a:p>
          <a:p>
            <a:r>
              <a:rPr lang="en-US" b="1" u="sng" dirty="0" smtClean="0"/>
              <a:t>Active Listening </a:t>
            </a:r>
          </a:p>
          <a:p>
            <a:pPr lvl="1"/>
            <a:r>
              <a:rPr lang="en-US" dirty="0" smtClean="0"/>
              <a:t>Showing that you understand what a person is saying</a:t>
            </a:r>
          </a:p>
        </p:txBody>
      </p:sp>
    </p:spTree>
    <p:extLst>
      <p:ext uri="{BB962C8B-B14F-4D97-AF65-F5344CB8AC3E}">
        <p14:creationId xmlns:p14="http://schemas.microsoft.com/office/powerpoint/2010/main" val="37914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YOUR WINS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1731</TotalTime>
  <Words>1208</Words>
  <Application>Microsoft Office PowerPoint</Application>
  <PresentationFormat>On-screen Show (4:3)</PresentationFormat>
  <Paragraphs>262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Franklin Gothic Book</vt:lpstr>
      <vt:lpstr>Wingdings</vt:lpstr>
      <vt:lpstr>Wingdings 2</vt:lpstr>
      <vt:lpstr>Technic</vt:lpstr>
      <vt:lpstr>Mental Disorders &amp; Suicide </vt:lpstr>
      <vt:lpstr>What words do you think of when you hear MENTAL HEALTH? </vt:lpstr>
      <vt:lpstr>What is Mental Health  </vt:lpstr>
      <vt:lpstr>Emotions </vt:lpstr>
      <vt:lpstr>Teens &amp; Emotions </vt:lpstr>
      <vt:lpstr>Emotional Spectrum </vt:lpstr>
      <vt:lpstr>Triggers </vt:lpstr>
      <vt:lpstr>Communication Skills </vt:lpstr>
      <vt:lpstr>LIST YOUR WINS WORKSHEET</vt:lpstr>
      <vt:lpstr>Bell Ringer </vt:lpstr>
      <vt:lpstr>Mental Illness </vt:lpstr>
      <vt:lpstr>Anxiety Disorders </vt:lpstr>
      <vt:lpstr>Specific Phobias </vt:lpstr>
      <vt:lpstr>Animal Phobias </vt:lpstr>
      <vt:lpstr>Situational Phobias </vt:lpstr>
      <vt:lpstr>Natural Environment Phobias </vt:lpstr>
      <vt:lpstr>Blood-Injection-Injury Phobias </vt:lpstr>
      <vt:lpstr>Other Phobias </vt:lpstr>
      <vt:lpstr>Panic Disorder </vt:lpstr>
      <vt:lpstr>Obsessive Compulsive Disorder ( OCD)  </vt:lpstr>
      <vt:lpstr>Common Obsessions of OCD </vt:lpstr>
      <vt:lpstr>Common Compulsions </vt:lpstr>
      <vt:lpstr>OCD Video Clip </vt:lpstr>
      <vt:lpstr>PowerPoint Presentation</vt:lpstr>
      <vt:lpstr>Bell Ringer </vt:lpstr>
      <vt:lpstr>Mood Disorders </vt:lpstr>
      <vt:lpstr>Bi-Polar </vt:lpstr>
      <vt:lpstr>Manic </vt:lpstr>
      <vt:lpstr>What is Mania </vt:lpstr>
      <vt:lpstr>Other Side Effects </vt:lpstr>
      <vt:lpstr>Schizophrenia </vt:lpstr>
      <vt:lpstr>Schizophrenia Symptoms </vt:lpstr>
      <vt:lpstr>Depression </vt:lpstr>
      <vt:lpstr>Depression Facts </vt:lpstr>
      <vt:lpstr>PowerPoint Presentation</vt:lpstr>
      <vt:lpstr>Bell Ringer </vt:lpstr>
      <vt:lpstr>Suicide  </vt:lpstr>
      <vt:lpstr>Suicide Statistics </vt:lpstr>
      <vt:lpstr>Helping a Suicidal person: What to do  </vt:lpstr>
      <vt:lpstr>Helping a suicidal person: What not to do </vt:lpstr>
      <vt:lpstr>Suicidal Prevention </vt:lpstr>
      <vt:lpstr>National Suicide Prevention </vt:lpstr>
      <vt:lpstr>Treating Mental Disorders </vt:lpstr>
      <vt:lpstr>Where to Find Help..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Disorders &amp; Suicide</dc:title>
  <dc:creator>Lynz</dc:creator>
  <cp:lastModifiedBy>Lynzee Rooney</cp:lastModifiedBy>
  <cp:revision>111</cp:revision>
  <cp:lastPrinted>2013-09-25T23:09:18Z</cp:lastPrinted>
  <dcterms:created xsi:type="dcterms:W3CDTF">2013-09-14T00:12:51Z</dcterms:created>
  <dcterms:modified xsi:type="dcterms:W3CDTF">2016-11-08T13:18:13Z</dcterms:modified>
</cp:coreProperties>
</file>